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tags/tag1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3.xml" ContentType="application/vnd.openxmlformats-officedocument.presentationml.tags+xml"/>
  <Override PartName="/ppt/notesSlides/notesSlide3.xml" ContentType="application/vnd.openxmlformats-officedocument.presentationml.notesSlide+xml"/>
  <Override PartName="/ppt/tags/tag14.xml" ContentType="application/vnd.openxmlformats-officedocument.presentationml.tags+xml"/>
  <Override PartName="/ppt/notesSlides/notesSlide4.xml" ContentType="application/vnd.openxmlformats-officedocument.presentationml.notesSlide+xml"/>
  <Override PartName="/ppt/tags/tag15.xml" ContentType="application/vnd.openxmlformats-officedocument.presentationml.tags+xml"/>
  <Override PartName="/ppt/notesSlides/notesSlide5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9.xml" ContentType="application/vnd.openxmlformats-officedocument.presentationml.tags+xml"/>
  <Override PartName="/ppt/notesSlides/notesSlide8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9.xml" ContentType="application/vnd.openxmlformats-officedocument.presentationml.notesSlide+xml"/>
  <Override PartName="/ppt/tags/tag22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  <p:sldMasterId id="2147483685" r:id="rId2"/>
    <p:sldMasterId id="2147483698" r:id="rId3"/>
  </p:sldMasterIdLst>
  <p:notesMasterIdLst>
    <p:notesMasterId r:id="rId35"/>
  </p:notesMasterIdLst>
  <p:handoutMasterIdLst>
    <p:handoutMasterId r:id="rId36"/>
  </p:handoutMasterIdLst>
  <p:sldIdLst>
    <p:sldId id="256" r:id="rId4"/>
    <p:sldId id="257" r:id="rId5"/>
    <p:sldId id="277" r:id="rId6"/>
    <p:sldId id="285" r:id="rId7"/>
    <p:sldId id="286" r:id="rId8"/>
    <p:sldId id="288" r:id="rId9"/>
    <p:sldId id="290" r:id="rId10"/>
    <p:sldId id="303" r:id="rId11"/>
    <p:sldId id="291" r:id="rId12"/>
    <p:sldId id="302" r:id="rId13"/>
    <p:sldId id="299" r:id="rId14"/>
    <p:sldId id="289" r:id="rId15"/>
    <p:sldId id="258" r:id="rId16"/>
    <p:sldId id="259" r:id="rId17"/>
    <p:sldId id="284" r:id="rId18"/>
    <p:sldId id="293" r:id="rId19"/>
    <p:sldId id="294" r:id="rId20"/>
    <p:sldId id="271" r:id="rId21"/>
    <p:sldId id="319" r:id="rId22"/>
    <p:sldId id="295" r:id="rId23"/>
    <p:sldId id="300" r:id="rId24"/>
    <p:sldId id="282" r:id="rId25"/>
    <p:sldId id="306" r:id="rId26"/>
    <p:sldId id="304" r:id="rId27"/>
    <p:sldId id="314" r:id="rId28"/>
    <p:sldId id="315" r:id="rId29"/>
    <p:sldId id="316" r:id="rId30"/>
    <p:sldId id="307" r:id="rId31"/>
    <p:sldId id="308" r:id="rId32"/>
    <p:sldId id="312" r:id="rId33"/>
    <p:sldId id="313" r:id="rId34"/>
  </p:sldIdLst>
  <p:sldSz cx="12192000" cy="6858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나눔스퀘어" panose="020B0600000101010101" pitchFamily="50" charset="-127"/>
      <p:regular r:id="rId41"/>
    </p:embeddedFont>
    <p:embeddedFont>
      <p:font typeface="나눔스퀘어 Bold" panose="020B0600000101010101" pitchFamily="50" charset="-127"/>
      <p:bold r:id="rId42"/>
    </p:embeddedFont>
    <p:embeddedFont>
      <p:font typeface="나눔스퀘어 ExtraBold" panose="020B0600000101010101" pitchFamily="50" charset="-127"/>
      <p:bold r:id="rId43"/>
    </p:embeddedFont>
    <p:embeddedFont>
      <p:font typeface="나눔스퀘어OTF" panose="020B0600000101010101" pitchFamily="34" charset="-127"/>
      <p:regular r:id="rId44"/>
    </p:embeddedFont>
    <p:embeddedFont>
      <p:font typeface="나눔스퀘어OTF Bold" panose="020B0600000101010101" pitchFamily="34" charset="-127"/>
      <p:bold r:id="rId45"/>
    </p:embeddedFont>
    <p:embeddedFont>
      <p:font typeface="나눔스퀘어OTF ExtraBold" panose="020B0600000101010101" pitchFamily="34" charset="-127"/>
      <p:bold r:id="rId46"/>
    </p:embeddedFont>
    <p:embeddedFont>
      <p:font typeface="나눔스퀘어라운드 Bold" panose="020B0600000101010101" pitchFamily="50" charset="-127"/>
      <p:bold r:id="rId47"/>
    </p:embeddedFont>
    <p:embeddedFont>
      <p:font typeface="맑은 고딕" panose="020B0503020000020004" pitchFamily="50" charset="-127"/>
      <p:regular r:id="rId48"/>
      <p:bold r:id="rId49"/>
    </p:embeddedFont>
    <p:embeddedFont>
      <p:font typeface="맑은 고딕" panose="020B0503020000020004" pitchFamily="50" charset="-127"/>
      <p:regular r:id="rId48"/>
      <p:bold r:id="rId49"/>
    </p:embeddedFont>
  </p:embeddedFontLst>
  <p:custDataLst>
    <p:tags r:id="rId50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9" userDrawn="1">
          <p15:clr>
            <a:srgbClr val="A4A3A4"/>
          </p15:clr>
        </p15:guide>
        <p15:guide id="2" pos="3432" userDrawn="1">
          <p15:clr>
            <a:srgbClr val="A4A3A4"/>
          </p15:clr>
        </p15:guide>
        <p15:guide id="3" orient="horz" pos="4133" userDrawn="1">
          <p15:clr>
            <a:srgbClr val="A4A3A4"/>
          </p15:clr>
        </p15:guide>
        <p15:guide id="4" pos="635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34"/>
    <a:srgbClr val="C10C3D"/>
    <a:srgbClr val="BB0B3C"/>
    <a:srgbClr val="FFFFCC"/>
    <a:srgbClr val="B6B6B6"/>
    <a:srgbClr val="B22222"/>
    <a:srgbClr val="FEB930"/>
    <a:srgbClr val="F2F2F2"/>
    <a:srgbClr val="ED9E01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53" autoAdjust="0"/>
    <p:restoredTop sz="94638" autoAdjust="0"/>
  </p:normalViewPr>
  <p:slideViewPr>
    <p:cSldViewPr snapToGrid="0">
      <p:cViewPr>
        <p:scale>
          <a:sx n="75" d="100"/>
          <a:sy n="75" d="100"/>
        </p:scale>
        <p:origin x="834" y="408"/>
      </p:cViewPr>
      <p:guideLst>
        <p:guide orient="horz" pos="2319"/>
        <p:guide pos="3432"/>
        <p:guide orient="horz" pos="4133"/>
        <p:guide pos="635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4044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3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tags" Target="tags/tag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8.fntdata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7.xml"/><Relationship Id="rId41" Type="http://schemas.openxmlformats.org/officeDocument/2006/relationships/font" Target="fonts/font5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handoutMaster" Target="handoutMasters/handoutMaster1.xml"/><Relationship Id="rId49" Type="http://schemas.openxmlformats.org/officeDocument/2006/relationships/font" Target="fonts/font1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AB2E166-201C-0220-19F0-121B128159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602F7E2-78EB-178D-CAFD-AFC4C5880B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3563B6-217D-4BA3-9BC8-905A35DC3A15}" type="datetimeFigureOut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3B28967-966E-247B-A3EA-95BF062187A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FD6FBF-DE92-27A5-2456-D33E5D0D41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1B7AAA-1770-487A-B37B-59E62502B2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259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5F5017-47B5-476A-B152-FD8ED3438604}" type="datetimeFigureOut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685C80-5121-409F-BB67-042F05025B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226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D15A29-72B7-43AD-85A9-9DE9065951F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67817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D15A29-72B7-43AD-85A9-9DE9065951F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829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D15A29-72B7-43AD-85A9-9DE9065951F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4883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D15A29-72B7-43AD-85A9-9DE9065951F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01744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D15A29-72B7-43AD-85A9-9DE9065951F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4730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D15A29-72B7-43AD-85A9-9DE9065951F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39902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D15A29-72B7-43AD-85A9-9DE9065951F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22398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D15A29-72B7-43AD-85A9-9DE9065951F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480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D15A29-72B7-43AD-85A9-9DE9065951F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4916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D15A29-72B7-43AD-85A9-9DE9065951F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3325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D15A29-72B7-43AD-85A9-9DE9065951F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2653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D15A29-72B7-43AD-85A9-9DE9065951F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2121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Malgun Gothic"/>
                <a:buNone/>
                <a:tabLst/>
                <a:defRPr/>
              </a:pPr>
              <a:t>17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41339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D15A29-72B7-43AD-85A9-9DE9065951F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9754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D15A29-72B7-43AD-85A9-9DE9065951F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4249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D15A29-72B7-43AD-85A9-9DE9065951F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8818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9.xml"/><Relationship Id="rId5" Type="http://schemas.openxmlformats.org/officeDocument/2006/relationships/image" Target="../media/image3.jpe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0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4B23F7A-130F-B9A8-BC81-9690490AA4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개체 9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740287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직사각형 5"/>
          <p:cNvSpPr/>
          <p:nvPr userDrawn="1"/>
        </p:nvSpPr>
        <p:spPr>
          <a:xfrm>
            <a:off x="-8985" y="-1"/>
            <a:ext cx="12200985" cy="1034143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5FAB7D5-6E54-1A45-BBCE-24F331ABF06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00632" y="217631"/>
            <a:ext cx="2321455" cy="59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508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099C61A-0D9F-4FE4-8855-9B00F62C7E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421" y="661349"/>
            <a:ext cx="9406593" cy="750277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130000"/>
              </a:lnSpc>
              <a:spcBef>
                <a:spcPts val="0"/>
              </a:spcBef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리드메시지 입력란입니다</a:t>
            </a:r>
            <a:r>
              <a:rPr lang="en-US" altLang="ko-KR" dirty="0"/>
              <a:t>. 18pt Bold</a:t>
            </a:r>
            <a:endParaRPr lang="ko-KR" altLang="en-US" dirty="0"/>
          </a:p>
        </p:txBody>
      </p:sp>
      <p:sp>
        <p:nvSpPr>
          <p:cNvPr id="24" name="텍스트 개체 틀 15">
            <a:extLst>
              <a:ext uri="{FF2B5EF4-FFF2-40B4-BE49-F238E27FC236}">
                <a16:creationId xmlns:a16="http://schemas.microsoft.com/office/drawing/2014/main" id="{D869AAAE-6A79-462C-B45F-0BF89C773D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421" y="109834"/>
            <a:ext cx="4854654" cy="395327"/>
          </a:xfrm>
          <a:prstGeom prst="rect">
            <a:avLst/>
          </a:prstGeom>
        </p:spPr>
        <p:txBody>
          <a:bodyPr anchor="ctr" anchorCtr="0"/>
          <a:lstStyle>
            <a:lvl1pPr algn="l"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소제목 입력란입니다</a:t>
            </a:r>
            <a:r>
              <a:rPr lang="en-US" altLang="ko-KR" dirty="0"/>
              <a:t>. 16pt Bold</a:t>
            </a:r>
            <a:endParaRPr lang="ko-KR" altLang="en-US" dirty="0"/>
          </a:p>
        </p:txBody>
      </p:sp>
      <p:sp>
        <p:nvSpPr>
          <p:cNvPr id="25" name="Text Box 23">
            <a:extLst>
              <a:ext uri="{FF2B5EF4-FFF2-40B4-BE49-F238E27FC236}">
                <a16:creationId xmlns:a16="http://schemas.microsoft.com/office/drawing/2014/main" id="{A7EC4187-0C62-4F9B-8556-4765B33D10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12493" y="6578392"/>
            <a:ext cx="68243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0584" tIns="0" rIns="100584" bIns="0" anchor="b">
            <a:spAutoFit/>
          </a:bodyPr>
          <a:lstStyle/>
          <a:p>
            <a:pPr algn="l" eaLnBrk="1" hangingPunct="1"/>
            <a:r>
              <a:rPr lang="ko-KR" altLang="en-US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- </a:t>
            </a:r>
            <a:fld id="{096CD818-1E99-436A-B438-78F58684B777}" type="slidenum">
              <a:rPr lang="ko-KR" altLang="en-US" sz="10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pPr algn="l" eaLnBrk="1" hangingPunct="1"/>
              <a:t>‹#›</a:t>
            </a:fld>
            <a:r>
              <a:rPr lang="en-US" altLang="ko-KR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-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99511D22-89EA-48BC-B608-E3A22C90DB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79414" y="6493397"/>
            <a:ext cx="4854654" cy="364603"/>
          </a:xfrm>
          <a:prstGeom prst="rect">
            <a:avLst/>
          </a:prstGeom>
        </p:spPr>
        <p:txBody>
          <a:bodyPr/>
          <a:lstStyle>
            <a:lvl1pPr algn="r">
              <a:lnSpc>
                <a:spcPct val="100000"/>
              </a:lnSpc>
              <a:spcBef>
                <a:spcPts val="300"/>
              </a:spcBef>
              <a:buNone/>
              <a:defRPr sz="7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각주 넣는 곳입니다 </a:t>
            </a:r>
            <a:r>
              <a:rPr lang="en-US" altLang="ko-KR" dirty="0"/>
              <a:t>8pt</a:t>
            </a:r>
          </a:p>
          <a:p>
            <a:pPr lvl="0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8CF2F1-9045-4B78-BD17-2804E8AFDB08}"/>
              </a:ext>
            </a:extLst>
          </p:cNvPr>
          <p:cNvCxnSpPr>
            <a:cxnSpLocks/>
          </p:cNvCxnSpPr>
          <p:nvPr userDrawn="1"/>
        </p:nvCxnSpPr>
        <p:spPr>
          <a:xfrm>
            <a:off x="0" y="146541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796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099C61A-0D9F-4FE4-8855-9B00F62C7E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421" y="661349"/>
            <a:ext cx="9406593" cy="750277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130000"/>
              </a:lnSpc>
              <a:spcBef>
                <a:spcPts val="0"/>
              </a:spcBef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리드메시지 입력란입니다</a:t>
            </a:r>
            <a:r>
              <a:rPr lang="en-US" altLang="ko-KR" dirty="0"/>
              <a:t>. 18pt Bold</a:t>
            </a:r>
            <a:endParaRPr lang="ko-KR" altLang="en-US" dirty="0"/>
          </a:p>
        </p:txBody>
      </p:sp>
      <p:sp>
        <p:nvSpPr>
          <p:cNvPr id="24" name="텍스트 개체 틀 15">
            <a:extLst>
              <a:ext uri="{FF2B5EF4-FFF2-40B4-BE49-F238E27FC236}">
                <a16:creationId xmlns:a16="http://schemas.microsoft.com/office/drawing/2014/main" id="{D869AAAE-6A79-462C-B45F-0BF89C773D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421" y="109834"/>
            <a:ext cx="4854654" cy="395327"/>
          </a:xfrm>
          <a:prstGeom prst="rect">
            <a:avLst/>
          </a:prstGeom>
        </p:spPr>
        <p:txBody>
          <a:bodyPr anchor="ctr" anchorCtr="0"/>
          <a:lstStyle>
            <a:lvl1pPr algn="l"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소제목 입력란입니다</a:t>
            </a:r>
            <a:r>
              <a:rPr lang="en-US" altLang="ko-KR" dirty="0"/>
              <a:t>. 16pt Bold</a:t>
            </a:r>
            <a:endParaRPr lang="ko-KR" altLang="en-US" dirty="0"/>
          </a:p>
        </p:txBody>
      </p:sp>
      <p:sp>
        <p:nvSpPr>
          <p:cNvPr id="25" name="Text Box 23">
            <a:extLst>
              <a:ext uri="{FF2B5EF4-FFF2-40B4-BE49-F238E27FC236}">
                <a16:creationId xmlns:a16="http://schemas.microsoft.com/office/drawing/2014/main" id="{A7EC4187-0C62-4F9B-8556-4765B33D10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12493" y="6578392"/>
            <a:ext cx="68243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0584" tIns="0" rIns="100584" bIns="0" anchor="b">
            <a:spAutoFit/>
          </a:bodyPr>
          <a:lstStyle/>
          <a:p>
            <a:pPr algn="l" eaLnBrk="1" hangingPunct="1"/>
            <a:r>
              <a:rPr lang="ko-KR" altLang="en-US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- </a:t>
            </a:r>
            <a:fld id="{096CD818-1E99-436A-B438-78F58684B777}" type="slidenum">
              <a:rPr lang="ko-KR" altLang="en-US" sz="10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pPr algn="l" eaLnBrk="1" hangingPunct="1"/>
              <a:t>‹#›</a:t>
            </a:fld>
            <a:r>
              <a:rPr lang="en-US" altLang="ko-KR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-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99511D22-89EA-48BC-B608-E3A22C90DB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79414" y="6493397"/>
            <a:ext cx="4854654" cy="364603"/>
          </a:xfrm>
          <a:prstGeom prst="rect">
            <a:avLst/>
          </a:prstGeom>
        </p:spPr>
        <p:txBody>
          <a:bodyPr/>
          <a:lstStyle>
            <a:lvl1pPr algn="r">
              <a:lnSpc>
                <a:spcPct val="100000"/>
              </a:lnSpc>
              <a:spcBef>
                <a:spcPts val="300"/>
              </a:spcBef>
              <a:buNone/>
              <a:defRPr sz="7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각주 넣는 곳입니다 </a:t>
            </a:r>
            <a:r>
              <a:rPr lang="en-US" altLang="ko-KR" dirty="0"/>
              <a:t>8pt</a:t>
            </a:r>
          </a:p>
          <a:p>
            <a:pPr lvl="0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8CF2F1-9045-4B78-BD17-2804E8AFDB08}"/>
              </a:ext>
            </a:extLst>
          </p:cNvPr>
          <p:cNvCxnSpPr>
            <a:cxnSpLocks/>
          </p:cNvCxnSpPr>
          <p:nvPr userDrawn="1"/>
        </p:nvCxnSpPr>
        <p:spPr>
          <a:xfrm>
            <a:off x="0" y="146541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3159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9344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309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274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2823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327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07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9805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74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개체 5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08241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75FAB7D5-6E54-1A45-BBCE-24F331ABF06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32865" y="160024"/>
            <a:ext cx="1900108" cy="49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5797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529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578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919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개체 9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10" name="개체 9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직사각형 7"/>
          <p:cNvSpPr/>
          <p:nvPr userDrawn="1"/>
        </p:nvSpPr>
        <p:spPr>
          <a:xfrm>
            <a:off x="0" y="0"/>
            <a:ext cx="1220098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-8985" y="-1"/>
            <a:ext cx="12200985" cy="1034143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FAB7D5-6E54-1A45-BBCE-24F331ABF06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17830" y="269599"/>
            <a:ext cx="1918558" cy="49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753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개체 9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10" name="개체 9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직사각형 7"/>
          <p:cNvSpPr/>
          <p:nvPr userDrawn="1"/>
        </p:nvSpPr>
        <p:spPr>
          <a:xfrm>
            <a:off x="0" y="0"/>
            <a:ext cx="1220098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-8985" y="-1"/>
            <a:ext cx="12200985" cy="1034143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6" name="Picture 2" descr="LG AI Research">
            <a:extLst>
              <a:ext uri="{FF2B5EF4-FFF2-40B4-BE49-F238E27FC236}">
                <a16:creationId xmlns:a16="http://schemas.microsoft.com/office/drawing/2014/main" id="{6DF4597F-7C85-AEB1-5F35-E4A1290C65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1032" y="-81840"/>
            <a:ext cx="2281558" cy="1197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2187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개체 5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6" name="개체 5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75FAB7D5-6E54-1A45-BBCE-24F331ABF06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32865" y="160024"/>
            <a:ext cx="1900108" cy="490180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>
          <a:xfrm>
            <a:off x="0" y="0"/>
            <a:ext cx="1220098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68021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92D0A4-82F8-43F3-A963-41FAE42DC834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2022-09-18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B6AB44-717C-4CF9-91B7-E8557B48AB1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48722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1_제목 슬라이드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6593983" y="6440113"/>
            <a:ext cx="5605565" cy="400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609585" marR="0" lvl="0" indent="-304792" algn="r" rtl="0">
              <a:lnSpc>
                <a:spcPct val="9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1219170" marR="0" lvl="1" indent="-355591" algn="l" rtl="0">
              <a:lnSpc>
                <a:spcPct val="9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–"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828754" marR="0" lvl="2" indent="-355591" algn="l" rtl="0">
              <a:lnSpc>
                <a:spcPct val="9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2438339" marR="0" lvl="3" indent="-355591" algn="l" rtl="0">
              <a:lnSpc>
                <a:spcPct val="9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–"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3047924" marR="0" lvl="4" indent="-355591" algn="l" rtl="0">
              <a:lnSpc>
                <a:spcPct val="9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»"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3657509" marR="0" lvl="5" indent="-43178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4267093" marR="0" lvl="6" indent="-43178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4876678" marR="0" lvl="7" indent="-43178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5486263" marR="0" lvl="8" indent="-43178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20578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099C61A-0D9F-4FE4-8855-9B00F62C7E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421" y="661349"/>
            <a:ext cx="9406593" cy="750277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130000"/>
              </a:lnSpc>
              <a:spcBef>
                <a:spcPts val="0"/>
              </a:spcBef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리드메시지 입력란입니다</a:t>
            </a:r>
            <a:r>
              <a:rPr lang="en-US" altLang="ko-KR" dirty="0"/>
              <a:t>. 18pt Bold</a:t>
            </a:r>
            <a:endParaRPr lang="ko-KR" altLang="en-US" dirty="0"/>
          </a:p>
        </p:txBody>
      </p:sp>
      <p:sp>
        <p:nvSpPr>
          <p:cNvPr id="24" name="텍스트 개체 틀 15">
            <a:extLst>
              <a:ext uri="{FF2B5EF4-FFF2-40B4-BE49-F238E27FC236}">
                <a16:creationId xmlns:a16="http://schemas.microsoft.com/office/drawing/2014/main" id="{D869AAAE-6A79-462C-B45F-0BF89C773D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421" y="109834"/>
            <a:ext cx="4854654" cy="395327"/>
          </a:xfrm>
          <a:prstGeom prst="rect">
            <a:avLst/>
          </a:prstGeom>
        </p:spPr>
        <p:txBody>
          <a:bodyPr anchor="ctr" anchorCtr="0"/>
          <a:lstStyle>
            <a:lvl1pPr algn="l"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소제목 입력란입니다</a:t>
            </a:r>
            <a:r>
              <a:rPr lang="en-US" altLang="ko-KR" dirty="0"/>
              <a:t>. 16pt Bold</a:t>
            </a:r>
            <a:endParaRPr lang="ko-KR" altLang="en-US" dirty="0"/>
          </a:p>
        </p:txBody>
      </p:sp>
      <p:sp>
        <p:nvSpPr>
          <p:cNvPr id="25" name="Text Box 23">
            <a:extLst>
              <a:ext uri="{FF2B5EF4-FFF2-40B4-BE49-F238E27FC236}">
                <a16:creationId xmlns:a16="http://schemas.microsoft.com/office/drawing/2014/main" id="{A7EC4187-0C62-4F9B-8556-4765B33D10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12493" y="6578392"/>
            <a:ext cx="68243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0584" tIns="0" rIns="100584" bIns="0" anchor="b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fld id="{096CD818-1E99-436A-B438-78F58684B777}" type="slidenum">
              <a:rPr kumimoji="0" lang="ko-KR" altLang="en-US" sz="1000" b="1" i="0" u="none" strike="noStrike" kern="1200" cap="none" spc="0" normalizeH="0" baseline="0" noProof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10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-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99511D22-89EA-48BC-B608-E3A22C90DB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79414" y="6493397"/>
            <a:ext cx="4854654" cy="364603"/>
          </a:xfrm>
          <a:prstGeom prst="rect">
            <a:avLst/>
          </a:prstGeom>
        </p:spPr>
        <p:txBody>
          <a:bodyPr/>
          <a:lstStyle>
            <a:lvl1pPr algn="r">
              <a:lnSpc>
                <a:spcPct val="100000"/>
              </a:lnSpc>
              <a:spcBef>
                <a:spcPts val="300"/>
              </a:spcBef>
              <a:buNone/>
              <a:defRPr sz="7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각주 넣는 곳입니다 </a:t>
            </a:r>
            <a:r>
              <a:rPr lang="en-US" altLang="ko-KR" dirty="0"/>
              <a:t>8pt</a:t>
            </a:r>
          </a:p>
          <a:p>
            <a:pPr lvl="0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8CF2F1-9045-4B78-BD17-2804E8AFDB08}"/>
              </a:ext>
            </a:extLst>
          </p:cNvPr>
          <p:cNvCxnSpPr>
            <a:cxnSpLocks/>
          </p:cNvCxnSpPr>
          <p:nvPr userDrawn="1"/>
        </p:nvCxnSpPr>
        <p:spPr>
          <a:xfrm>
            <a:off x="0" y="146541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9910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3" name="개체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 Box 23">
            <a:extLst>
              <a:ext uri="{FF2B5EF4-FFF2-40B4-BE49-F238E27FC236}">
                <a16:creationId xmlns:a16="http://schemas.microsoft.com/office/drawing/2014/main" id="{A7EC4187-0C62-4F9B-8556-4765B33D10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12493" y="6578392"/>
            <a:ext cx="68243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0584" tIns="0" rIns="100584" bIns="0" anchor="b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fld id="{096CD818-1E99-436A-B438-78F58684B777}" type="slidenum">
              <a:rPr kumimoji="0" lang="ko-KR" altLang="en-US" sz="1000" b="1" i="0" u="none" strike="noStrike" kern="1200" cap="none" spc="0" normalizeH="0" baseline="0" noProof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10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-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99511D22-89EA-48BC-B608-E3A22C90DB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27687" y="6493397"/>
            <a:ext cx="4854654" cy="36460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r">
              <a:lnSpc>
                <a:spcPct val="100000"/>
              </a:lnSpc>
              <a:spcBef>
                <a:spcPts val="300"/>
              </a:spcBef>
              <a:buNone/>
              <a:defRPr sz="750">
                <a:ln>
                  <a:noFill/>
                </a:ln>
                <a:noFill/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각주 넣는 곳입니다 </a:t>
            </a:r>
            <a:r>
              <a:rPr lang="en-US" altLang="ko-KR" dirty="0"/>
              <a:t>8pt</a:t>
            </a:r>
          </a:p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9409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2D0A4-82F8-43F3-A963-41FAE42DC834}" type="datetimeFigureOut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6AB44-717C-4CF9-91B7-E8557B48A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3828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099C61A-0D9F-4FE4-8855-9B00F62C7E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421" y="641471"/>
            <a:ext cx="9406593" cy="750277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130000"/>
              </a:lnSpc>
              <a:spcBef>
                <a:spcPts val="0"/>
              </a:spcBef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리드메시지 입력란입니다</a:t>
            </a:r>
            <a:r>
              <a:rPr lang="en-US" altLang="ko-KR" dirty="0"/>
              <a:t>. 18pt Bold</a:t>
            </a:r>
            <a:endParaRPr lang="ko-KR" altLang="en-US" dirty="0"/>
          </a:p>
        </p:txBody>
      </p:sp>
      <p:sp>
        <p:nvSpPr>
          <p:cNvPr id="24" name="텍스트 개체 틀 15">
            <a:extLst>
              <a:ext uri="{FF2B5EF4-FFF2-40B4-BE49-F238E27FC236}">
                <a16:creationId xmlns:a16="http://schemas.microsoft.com/office/drawing/2014/main" id="{D869AAAE-6A79-462C-B45F-0BF89C773D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421" y="109834"/>
            <a:ext cx="4854654" cy="395327"/>
          </a:xfrm>
          <a:prstGeom prst="rect">
            <a:avLst/>
          </a:prstGeom>
        </p:spPr>
        <p:txBody>
          <a:bodyPr anchor="ctr" anchorCtr="0"/>
          <a:lstStyle>
            <a:lvl1pPr algn="l"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시장 정의 및 현황 분석   </a:t>
            </a:r>
          </a:p>
        </p:txBody>
      </p:sp>
      <p:sp>
        <p:nvSpPr>
          <p:cNvPr id="25" name="Text Box 23">
            <a:extLst>
              <a:ext uri="{FF2B5EF4-FFF2-40B4-BE49-F238E27FC236}">
                <a16:creationId xmlns:a16="http://schemas.microsoft.com/office/drawing/2014/main" id="{A7EC4187-0C62-4F9B-8556-4765B33D10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12493" y="6578392"/>
            <a:ext cx="68243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0584" tIns="0" rIns="100584" bIns="0" anchor="b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fld id="{096CD818-1E99-436A-B438-78F58684B777}" type="slidenum">
              <a:rPr kumimoji="0" lang="ko-KR" altLang="en-US" sz="1000" b="1" i="0" u="none" strike="noStrike" kern="1200" cap="none" spc="0" normalizeH="0" baseline="0" noProof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10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-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99511D22-89EA-48BC-B608-E3A22C90DB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27687" y="6493397"/>
            <a:ext cx="4854654" cy="36460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r">
              <a:lnSpc>
                <a:spcPct val="100000"/>
              </a:lnSpc>
              <a:spcBef>
                <a:spcPts val="300"/>
              </a:spcBef>
              <a:buNone/>
              <a:defRPr sz="750">
                <a:ln>
                  <a:noFill/>
                </a:ln>
                <a:noFill/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각주 넣는 곳입니다 </a:t>
            </a:r>
            <a:r>
              <a:rPr lang="en-US" altLang="ko-KR" dirty="0"/>
              <a:t>8pt</a:t>
            </a:r>
          </a:p>
          <a:p>
            <a:pPr lvl="0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FAB7D5-6E54-1A45-BBCE-24F331ABF0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86390" y="-9572"/>
            <a:ext cx="1646583" cy="42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99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099C61A-0D9F-4FE4-8855-9B00F62C7E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421" y="641471"/>
            <a:ext cx="9406593" cy="750277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130000"/>
              </a:lnSpc>
              <a:spcBef>
                <a:spcPts val="0"/>
              </a:spcBef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리드메시지 입력란입니다</a:t>
            </a:r>
            <a:r>
              <a:rPr lang="en-US" altLang="ko-KR" dirty="0"/>
              <a:t>. 18pt Bold</a:t>
            </a:r>
            <a:endParaRPr lang="ko-KR" altLang="en-US" dirty="0"/>
          </a:p>
        </p:txBody>
      </p:sp>
      <p:sp>
        <p:nvSpPr>
          <p:cNvPr id="24" name="텍스트 개체 틀 15">
            <a:extLst>
              <a:ext uri="{FF2B5EF4-FFF2-40B4-BE49-F238E27FC236}">
                <a16:creationId xmlns:a16="http://schemas.microsoft.com/office/drawing/2014/main" id="{D869AAAE-6A79-462C-B45F-0BF89C773D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421" y="109834"/>
            <a:ext cx="4854654" cy="395327"/>
          </a:xfrm>
          <a:prstGeom prst="rect">
            <a:avLst/>
          </a:prstGeom>
        </p:spPr>
        <p:txBody>
          <a:bodyPr anchor="ctr" anchorCtr="0"/>
          <a:lstStyle>
            <a:lvl1pPr algn="l"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시장 정의 및 현황 분석   </a:t>
            </a:r>
          </a:p>
        </p:txBody>
      </p:sp>
      <p:sp>
        <p:nvSpPr>
          <p:cNvPr id="25" name="Text Box 23">
            <a:extLst>
              <a:ext uri="{FF2B5EF4-FFF2-40B4-BE49-F238E27FC236}">
                <a16:creationId xmlns:a16="http://schemas.microsoft.com/office/drawing/2014/main" id="{A7EC4187-0C62-4F9B-8556-4765B33D10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12493" y="6578392"/>
            <a:ext cx="68243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0584" tIns="0" rIns="100584" bIns="0" anchor="b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fld id="{096CD818-1E99-436A-B438-78F58684B777}" type="slidenum">
              <a:rPr kumimoji="0" lang="ko-KR" altLang="en-US" sz="1000" b="1" i="0" u="none" strike="noStrike" kern="1200" cap="none" spc="0" normalizeH="0" baseline="0" noProof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10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-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99511D22-89EA-48BC-B608-E3A22C90DB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27687" y="6493397"/>
            <a:ext cx="4854654" cy="36460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r">
              <a:lnSpc>
                <a:spcPct val="100000"/>
              </a:lnSpc>
              <a:spcBef>
                <a:spcPts val="300"/>
              </a:spcBef>
              <a:buNone/>
              <a:defRPr sz="750">
                <a:ln>
                  <a:noFill/>
                </a:ln>
                <a:noFill/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각주 넣는 곳입니다 </a:t>
            </a:r>
            <a:r>
              <a:rPr lang="en-US" altLang="ko-KR" dirty="0"/>
              <a:t>8pt</a:t>
            </a:r>
          </a:p>
          <a:p>
            <a:pPr lvl="0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FAB7D5-6E54-1A45-BBCE-24F331ABF0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86390" y="-9572"/>
            <a:ext cx="1646583" cy="42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721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099C61A-0D9F-4FE4-8855-9B00F62C7E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421" y="641471"/>
            <a:ext cx="9406593" cy="750277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130000"/>
              </a:lnSpc>
              <a:spcBef>
                <a:spcPts val="0"/>
              </a:spcBef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리드메시지 입력란입니다</a:t>
            </a:r>
            <a:r>
              <a:rPr lang="en-US" altLang="ko-KR" dirty="0"/>
              <a:t>. 18pt Bold</a:t>
            </a:r>
            <a:endParaRPr lang="ko-KR" altLang="en-US" dirty="0"/>
          </a:p>
        </p:txBody>
      </p:sp>
      <p:sp>
        <p:nvSpPr>
          <p:cNvPr id="24" name="텍스트 개체 틀 15">
            <a:extLst>
              <a:ext uri="{FF2B5EF4-FFF2-40B4-BE49-F238E27FC236}">
                <a16:creationId xmlns:a16="http://schemas.microsoft.com/office/drawing/2014/main" id="{D869AAAE-6A79-462C-B45F-0BF89C773D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421" y="109834"/>
            <a:ext cx="4854654" cy="395327"/>
          </a:xfrm>
          <a:prstGeom prst="rect">
            <a:avLst/>
          </a:prstGeom>
        </p:spPr>
        <p:txBody>
          <a:bodyPr anchor="ctr" anchorCtr="0"/>
          <a:lstStyle>
            <a:lvl1pPr algn="l"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시장 정의 및 현황 분석   </a:t>
            </a:r>
          </a:p>
        </p:txBody>
      </p:sp>
      <p:sp>
        <p:nvSpPr>
          <p:cNvPr id="25" name="Text Box 23">
            <a:extLst>
              <a:ext uri="{FF2B5EF4-FFF2-40B4-BE49-F238E27FC236}">
                <a16:creationId xmlns:a16="http://schemas.microsoft.com/office/drawing/2014/main" id="{A7EC4187-0C62-4F9B-8556-4765B33D10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12493" y="6578392"/>
            <a:ext cx="68243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0584" tIns="0" rIns="100584" bIns="0" anchor="b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fld id="{096CD818-1E99-436A-B438-78F58684B777}" type="slidenum">
              <a:rPr kumimoji="0" lang="ko-KR" altLang="en-US" sz="1000" b="1" i="0" u="none" strike="noStrike" kern="1200" cap="none" spc="0" normalizeH="0" baseline="0" noProof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10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-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99511D22-89EA-48BC-B608-E3A22C90DB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27687" y="6493397"/>
            <a:ext cx="4854654" cy="36460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r">
              <a:lnSpc>
                <a:spcPct val="100000"/>
              </a:lnSpc>
              <a:spcBef>
                <a:spcPts val="300"/>
              </a:spcBef>
              <a:buNone/>
              <a:defRPr sz="750">
                <a:ln>
                  <a:noFill/>
                </a:ln>
                <a:noFill/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각주 넣는 곳입니다 </a:t>
            </a:r>
            <a:r>
              <a:rPr lang="en-US" altLang="ko-KR" dirty="0"/>
              <a:t>8pt</a:t>
            </a:r>
          </a:p>
          <a:p>
            <a:pPr lvl="0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FAB7D5-6E54-1A45-BBCE-24F331ABF0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86390" y="-9572"/>
            <a:ext cx="1646583" cy="42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89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6_제목 슬라이드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body" idx="1"/>
          </p:nvPr>
        </p:nvSpPr>
        <p:spPr>
          <a:xfrm>
            <a:off x="348422" y="641471"/>
            <a:ext cx="9406593" cy="75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609585" marR="0" lvl="0" indent="-304792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2"/>
          </p:nvPr>
        </p:nvSpPr>
        <p:spPr>
          <a:xfrm>
            <a:off x="348422" y="109834"/>
            <a:ext cx="4854655" cy="395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274576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27457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3"/>
          </p:nvPr>
        </p:nvSpPr>
        <p:spPr>
          <a:xfrm>
            <a:off x="7327687" y="6493397"/>
            <a:ext cx="4854655" cy="364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r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SzPts val="600"/>
              <a:buFont typeface="Arial"/>
              <a:buNone/>
              <a:defRPr sz="8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55729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099C61A-0D9F-4FE4-8855-9B00F62C7E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421" y="661349"/>
            <a:ext cx="9406593" cy="750277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130000"/>
              </a:lnSpc>
              <a:spcBef>
                <a:spcPts val="0"/>
              </a:spcBef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리드메시지 입력란입니다</a:t>
            </a:r>
            <a:r>
              <a:rPr lang="en-US" altLang="ko-KR" dirty="0"/>
              <a:t>. 18pt Bold</a:t>
            </a:r>
            <a:endParaRPr lang="ko-KR" altLang="en-US" dirty="0"/>
          </a:p>
        </p:txBody>
      </p:sp>
      <p:sp>
        <p:nvSpPr>
          <p:cNvPr id="24" name="텍스트 개체 틀 15">
            <a:extLst>
              <a:ext uri="{FF2B5EF4-FFF2-40B4-BE49-F238E27FC236}">
                <a16:creationId xmlns:a16="http://schemas.microsoft.com/office/drawing/2014/main" id="{D869AAAE-6A79-462C-B45F-0BF89C773D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421" y="109834"/>
            <a:ext cx="4854654" cy="395327"/>
          </a:xfrm>
          <a:prstGeom prst="rect">
            <a:avLst/>
          </a:prstGeom>
        </p:spPr>
        <p:txBody>
          <a:bodyPr anchor="ctr" anchorCtr="0"/>
          <a:lstStyle>
            <a:lvl1pPr algn="l"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소제목 입력란입니다</a:t>
            </a:r>
            <a:r>
              <a:rPr lang="en-US" altLang="ko-KR" dirty="0"/>
              <a:t>. 16pt Bold</a:t>
            </a:r>
            <a:endParaRPr lang="ko-KR" altLang="en-US" dirty="0"/>
          </a:p>
        </p:txBody>
      </p:sp>
      <p:sp>
        <p:nvSpPr>
          <p:cNvPr id="25" name="Text Box 23">
            <a:extLst>
              <a:ext uri="{FF2B5EF4-FFF2-40B4-BE49-F238E27FC236}">
                <a16:creationId xmlns:a16="http://schemas.microsoft.com/office/drawing/2014/main" id="{A7EC4187-0C62-4F9B-8556-4765B33D10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12493" y="6578392"/>
            <a:ext cx="68243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0584" tIns="0" rIns="100584" bIns="0" anchor="b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fld id="{096CD818-1E99-436A-B438-78F58684B777}" type="slidenum">
              <a:rPr kumimoji="0" lang="ko-KR" altLang="en-US" sz="1000" b="1" i="0" u="none" strike="noStrike" kern="1200" cap="none" spc="0" normalizeH="0" baseline="0" noProof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10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-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99511D22-89EA-48BC-B608-E3A22C90DB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79414" y="6493397"/>
            <a:ext cx="4854654" cy="364603"/>
          </a:xfrm>
          <a:prstGeom prst="rect">
            <a:avLst/>
          </a:prstGeom>
        </p:spPr>
        <p:txBody>
          <a:bodyPr/>
          <a:lstStyle>
            <a:lvl1pPr algn="r">
              <a:lnSpc>
                <a:spcPct val="100000"/>
              </a:lnSpc>
              <a:spcBef>
                <a:spcPts val="300"/>
              </a:spcBef>
              <a:buNone/>
              <a:defRPr sz="7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각주 넣는 곳입니다 </a:t>
            </a:r>
            <a:r>
              <a:rPr lang="en-US" altLang="ko-KR" dirty="0"/>
              <a:t>8pt</a:t>
            </a:r>
          </a:p>
          <a:p>
            <a:pPr lvl="0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8CF2F1-9045-4B78-BD17-2804E8AFDB08}"/>
              </a:ext>
            </a:extLst>
          </p:cNvPr>
          <p:cNvCxnSpPr>
            <a:cxnSpLocks/>
          </p:cNvCxnSpPr>
          <p:nvPr userDrawn="1"/>
        </p:nvCxnSpPr>
        <p:spPr>
          <a:xfrm>
            <a:off x="0" y="146541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64399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099C61A-0D9F-4FE4-8855-9B00F62C7E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421" y="661349"/>
            <a:ext cx="9406593" cy="750277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130000"/>
              </a:lnSpc>
              <a:spcBef>
                <a:spcPts val="0"/>
              </a:spcBef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리드메시지 입력란입니다</a:t>
            </a:r>
            <a:r>
              <a:rPr lang="en-US" altLang="ko-KR" dirty="0"/>
              <a:t>. 18pt Bold</a:t>
            </a:r>
            <a:endParaRPr lang="ko-KR" altLang="en-US" dirty="0"/>
          </a:p>
        </p:txBody>
      </p:sp>
      <p:sp>
        <p:nvSpPr>
          <p:cNvPr id="24" name="텍스트 개체 틀 15">
            <a:extLst>
              <a:ext uri="{FF2B5EF4-FFF2-40B4-BE49-F238E27FC236}">
                <a16:creationId xmlns:a16="http://schemas.microsoft.com/office/drawing/2014/main" id="{D869AAAE-6A79-462C-B45F-0BF89C773D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421" y="109834"/>
            <a:ext cx="4854654" cy="395327"/>
          </a:xfrm>
          <a:prstGeom prst="rect">
            <a:avLst/>
          </a:prstGeom>
        </p:spPr>
        <p:txBody>
          <a:bodyPr anchor="ctr" anchorCtr="0"/>
          <a:lstStyle>
            <a:lvl1pPr algn="l"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소제목 입력란입니다</a:t>
            </a:r>
            <a:r>
              <a:rPr lang="en-US" altLang="ko-KR" dirty="0"/>
              <a:t>. 16pt Bold</a:t>
            </a:r>
            <a:endParaRPr lang="ko-KR" altLang="en-US" dirty="0"/>
          </a:p>
        </p:txBody>
      </p:sp>
      <p:sp>
        <p:nvSpPr>
          <p:cNvPr id="25" name="Text Box 23">
            <a:extLst>
              <a:ext uri="{FF2B5EF4-FFF2-40B4-BE49-F238E27FC236}">
                <a16:creationId xmlns:a16="http://schemas.microsoft.com/office/drawing/2014/main" id="{A7EC4187-0C62-4F9B-8556-4765B33D10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12493" y="6578392"/>
            <a:ext cx="68243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0584" tIns="0" rIns="100584" bIns="0" anchor="b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fld id="{096CD818-1E99-436A-B438-78F58684B777}" type="slidenum">
              <a:rPr kumimoji="0" lang="ko-KR" altLang="en-US" sz="1000" b="1" i="0" u="none" strike="noStrike" kern="1200" cap="none" spc="0" normalizeH="0" baseline="0" noProof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10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-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99511D22-89EA-48BC-B608-E3A22C90DB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79414" y="6493397"/>
            <a:ext cx="4854654" cy="364603"/>
          </a:xfrm>
          <a:prstGeom prst="rect">
            <a:avLst/>
          </a:prstGeom>
        </p:spPr>
        <p:txBody>
          <a:bodyPr/>
          <a:lstStyle>
            <a:lvl1pPr algn="r">
              <a:lnSpc>
                <a:spcPct val="100000"/>
              </a:lnSpc>
              <a:spcBef>
                <a:spcPts val="300"/>
              </a:spcBef>
              <a:buNone/>
              <a:defRPr sz="7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각주 넣는 곳입니다 </a:t>
            </a:r>
            <a:r>
              <a:rPr lang="en-US" altLang="ko-KR" dirty="0"/>
              <a:t>8pt</a:t>
            </a:r>
          </a:p>
          <a:p>
            <a:pPr lvl="0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8CF2F1-9045-4B78-BD17-2804E8AFDB08}"/>
              </a:ext>
            </a:extLst>
          </p:cNvPr>
          <p:cNvCxnSpPr>
            <a:cxnSpLocks/>
          </p:cNvCxnSpPr>
          <p:nvPr userDrawn="1"/>
        </p:nvCxnSpPr>
        <p:spPr>
          <a:xfrm>
            <a:off x="0" y="146541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886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>
  <p:cSld name="2_사용자 지정 레이아웃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6"/>
          <p:cNvSpPr/>
          <p:nvPr/>
        </p:nvSpPr>
        <p:spPr>
          <a:xfrm>
            <a:off x="-8985" y="0"/>
            <a:ext cx="12200985" cy="81022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" name="Google Shape;25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32865" y="160024"/>
            <a:ext cx="1900108" cy="490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084627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5339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099C61A-0D9F-4FE4-8855-9B00F62C7E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421" y="661349"/>
            <a:ext cx="9406593" cy="750277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130000"/>
              </a:lnSpc>
              <a:spcBef>
                <a:spcPts val="0"/>
              </a:spcBef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리드메시지 입력란입니다</a:t>
            </a:r>
            <a:r>
              <a:rPr lang="en-US" altLang="ko-KR" dirty="0"/>
              <a:t>. 18pt Bold</a:t>
            </a:r>
            <a:endParaRPr lang="ko-KR" altLang="en-US" dirty="0"/>
          </a:p>
        </p:txBody>
      </p:sp>
      <p:sp>
        <p:nvSpPr>
          <p:cNvPr id="24" name="텍스트 개체 틀 15">
            <a:extLst>
              <a:ext uri="{FF2B5EF4-FFF2-40B4-BE49-F238E27FC236}">
                <a16:creationId xmlns:a16="http://schemas.microsoft.com/office/drawing/2014/main" id="{D869AAAE-6A79-462C-B45F-0BF89C773D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421" y="109834"/>
            <a:ext cx="4854654" cy="395327"/>
          </a:xfrm>
          <a:prstGeom prst="rect">
            <a:avLst/>
          </a:prstGeom>
        </p:spPr>
        <p:txBody>
          <a:bodyPr anchor="ctr" anchorCtr="0"/>
          <a:lstStyle>
            <a:lvl1pPr algn="l"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소제목 입력란입니다</a:t>
            </a:r>
            <a:r>
              <a:rPr lang="en-US" altLang="ko-KR" dirty="0"/>
              <a:t>. 16pt Bold</a:t>
            </a:r>
            <a:endParaRPr lang="ko-KR" altLang="en-US" dirty="0"/>
          </a:p>
        </p:txBody>
      </p:sp>
      <p:sp>
        <p:nvSpPr>
          <p:cNvPr id="25" name="Text Box 23">
            <a:extLst>
              <a:ext uri="{FF2B5EF4-FFF2-40B4-BE49-F238E27FC236}">
                <a16:creationId xmlns:a16="http://schemas.microsoft.com/office/drawing/2014/main" id="{A7EC4187-0C62-4F9B-8556-4765B33D10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12493" y="6578392"/>
            <a:ext cx="68243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0584" tIns="0" rIns="100584" bIns="0" anchor="b">
            <a:spAutoFit/>
          </a:bodyPr>
          <a:lstStyle/>
          <a:p>
            <a:pPr algn="l" eaLnBrk="1" hangingPunct="1"/>
            <a:r>
              <a:rPr lang="ko-KR" altLang="en-US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- </a:t>
            </a:r>
            <a:fld id="{096CD818-1E99-436A-B438-78F58684B777}" type="slidenum">
              <a:rPr lang="ko-KR" altLang="en-US" sz="10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pPr algn="l" eaLnBrk="1" hangingPunct="1"/>
              <a:t>‹#›</a:t>
            </a:fld>
            <a:r>
              <a:rPr lang="en-US" altLang="ko-KR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-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99511D22-89EA-48BC-B608-E3A22C90DB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79414" y="6493397"/>
            <a:ext cx="4854654" cy="364603"/>
          </a:xfrm>
          <a:prstGeom prst="rect">
            <a:avLst/>
          </a:prstGeom>
        </p:spPr>
        <p:txBody>
          <a:bodyPr/>
          <a:lstStyle>
            <a:lvl1pPr algn="r">
              <a:lnSpc>
                <a:spcPct val="100000"/>
              </a:lnSpc>
              <a:spcBef>
                <a:spcPts val="300"/>
              </a:spcBef>
              <a:buNone/>
              <a:defRPr sz="7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각주 넣는 곳입니다 </a:t>
            </a:r>
            <a:r>
              <a:rPr lang="en-US" altLang="ko-KR" dirty="0"/>
              <a:t>8pt</a:t>
            </a:r>
          </a:p>
          <a:p>
            <a:pPr lvl="0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8CF2F1-9045-4B78-BD17-2804E8AFDB08}"/>
              </a:ext>
            </a:extLst>
          </p:cNvPr>
          <p:cNvCxnSpPr>
            <a:cxnSpLocks/>
          </p:cNvCxnSpPr>
          <p:nvPr userDrawn="1"/>
        </p:nvCxnSpPr>
        <p:spPr>
          <a:xfrm>
            <a:off x="0" y="146541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146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160932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3" name="개체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 Box 23">
            <a:extLst>
              <a:ext uri="{FF2B5EF4-FFF2-40B4-BE49-F238E27FC236}">
                <a16:creationId xmlns:a16="http://schemas.microsoft.com/office/drawing/2014/main" id="{A7EC4187-0C62-4F9B-8556-4765B33D10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12493" y="6578392"/>
            <a:ext cx="68243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0584" tIns="0" rIns="100584" bIns="0" anchor="b">
            <a:spAutoFit/>
          </a:bodyPr>
          <a:lstStyle/>
          <a:p>
            <a:pPr algn="l" eaLnBrk="1" hangingPunct="1"/>
            <a:r>
              <a:rPr lang="ko-KR" altLang="en-US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- </a:t>
            </a:r>
            <a:fld id="{096CD818-1E99-436A-B438-78F58684B777}" type="slidenum">
              <a:rPr lang="ko-KR" altLang="en-US" sz="10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pPr algn="l" eaLnBrk="1" hangingPunct="1"/>
              <a:t>‹#›</a:t>
            </a:fld>
            <a:r>
              <a:rPr lang="en-US" altLang="ko-KR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-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99511D22-89EA-48BC-B608-E3A22C90DB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27687" y="6493397"/>
            <a:ext cx="4854654" cy="36460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r">
              <a:lnSpc>
                <a:spcPct val="100000"/>
              </a:lnSpc>
              <a:spcBef>
                <a:spcPts val="300"/>
              </a:spcBef>
              <a:buNone/>
              <a:defRPr sz="750">
                <a:ln>
                  <a:noFill/>
                </a:ln>
                <a:noFill/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각주 넣는 곳입니다 </a:t>
            </a:r>
            <a:r>
              <a:rPr lang="en-US" altLang="ko-KR" dirty="0"/>
              <a:t>8pt</a:t>
            </a:r>
          </a:p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7606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099C61A-0D9F-4FE4-8855-9B00F62C7E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421" y="641471"/>
            <a:ext cx="9406593" cy="750277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130000"/>
              </a:lnSpc>
              <a:spcBef>
                <a:spcPts val="0"/>
              </a:spcBef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리드메시지 입력란입니다</a:t>
            </a:r>
            <a:r>
              <a:rPr lang="en-US" altLang="ko-KR" dirty="0"/>
              <a:t>. 18pt Bold</a:t>
            </a:r>
            <a:endParaRPr lang="ko-KR" altLang="en-US" dirty="0"/>
          </a:p>
        </p:txBody>
      </p:sp>
      <p:sp>
        <p:nvSpPr>
          <p:cNvPr id="24" name="텍스트 개체 틀 15">
            <a:extLst>
              <a:ext uri="{FF2B5EF4-FFF2-40B4-BE49-F238E27FC236}">
                <a16:creationId xmlns:a16="http://schemas.microsoft.com/office/drawing/2014/main" id="{D869AAAE-6A79-462C-B45F-0BF89C773D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421" y="109834"/>
            <a:ext cx="4854654" cy="395327"/>
          </a:xfrm>
          <a:prstGeom prst="rect">
            <a:avLst/>
          </a:prstGeom>
        </p:spPr>
        <p:txBody>
          <a:bodyPr anchor="ctr" anchorCtr="0"/>
          <a:lstStyle>
            <a:lvl1pPr algn="l"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시장 정의 및 현황 분석   </a:t>
            </a:r>
          </a:p>
        </p:txBody>
      </p:sp>
      <p:sp>
        <p:nvSpPr>
          <p:cNvPr id="25" name="Text Box 23">
            <a:extLst>
              <a:ext uri="{FF2B5EF4-FFF2-40B4-BE49-F238E27FC236}">
                <a16:creationId xmlns:a16="http://schemas.microsoft.com/office/drawing/2014/main" id="{A7EC4187-0C62-4F9B-8556-4765B33D10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12493" y="6578392"/>
            <a:ext cx="68243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0584" tIns="0" rIns="100584" bIns="0" anchor="b">
            <a:spAutoFit/>
          </a:bodyPr>
          <a:lstStyle/>
          <a:p>
            <a:pPr algn="l" eaLnBrk="1" hangingPunct="1"/>
            <a:r>
              <a:rPr lang="ko-KR" altLang="en-US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- </a:t>
            </a:r>
            <a:fld id="{096CD818-1E99-436A-B438-78F58684B777}" type="slidenum">
              <a:rPr lang="ko-KR" altLang="en-US" sz="10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pPr algn="l" eaLnBrk="1" hangingPunct="1"/>
              <a:t>‹#›</a:t>
            </a:fld>
            <a:r>
              <a:rPr lang="en-US" altLang="ko-KR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-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99511D22-89EA-48BC-B608-E3A22C90DB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27687" y="6493397"/>
            <a:ext cx="4854654" cy="36460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r">
              <a:lnSpc>
                <a:spcPct val="100000"/>
              </a:lnSpc>
              <a:spcBef>
                <a:spcPts val="300"/>
              </a:spcBef>
              <a:buNone/>
              <a:defRPr sz="750">
                <a:ln>
                  <a:noFill/>
                </a:ln>
                <a:noFill/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각주 넣는 곳입니다 </a:t>
            </a:r>
            <a:r>
              <a:rPr lang="en-US" altLang="ko-KR" dirty="0"/>
              <a:t>8pt</a:t>
            </a:r>
          </a:p>
          <a:p>
            <a:pPr lvl="0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FAB7D5-6E54-1A45-BBCE-24F331ABF0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86390" y="-9572"/>
            <a:ext cx="1646583" cy="42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458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099C61A-0D9F-4FE4-8855-9B00F62C7E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421" y="641471"/>
            <a:ext cx="9406593" cy="750277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130000"/>
              </a:lnSpc>
              <a:spcBef>
                <a:spcPts val="0"/>
              </a:spcBef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리드메시지 입력란입니다</a:t>
            </a:r>
            <a:r>
              <a:rPr lang="en-US" altLang="ko-KR" dirty="0"/>
              <a:t>. 18pt Bold</a:t>
            </a:r>
            <a:endParaRPr lang="ko-KR" altLang="en-US" dirty="0"/>
          </a:p>
        </p:txBody>
      </p:sp>
      <p:sp>
        <p:nvSpPr>
          <p:cNvPr id="24" name="텍스트 개체 틀 15">
            <a:extLst>
              <a:ext uri="{FF2B5EF4-FFF2-40B4-BE49-F238E27FC236}">
                <a16:creationId xmlns:a16="http://schemas.microsoft.com/office/drawing/2014/main" id="{D869AAAE-6A79-462C-B45F-0BF89C773D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421" y="109834"/>
            <a:ext cx="4854654" cy="395327"/>
          </a:xfrm>
          <a:prstGeom prst="rect">
            <a:avLst/>
          </a:prstGeom>
        </p:spPr>
        <p:txBody>
          <a:bodyPr anchor="ctr" anchorCtr="0"/>
          <a:lstStyle>
            <a:lvl1pPr algn="l"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시장 정의 및 현황 분석   </a:t>
            </a:r>
          </a:p>
        </p:txBody>
      </p:sp>
      <p:sp>
        <p:nvSpPr>
          <p:cNvPr id="25" name="Text Box 23">
            <a:extLst>
              <a:ext uri="{FF2B5EF4-FFF2-40B4-BE49-F238E27FC236}">
                <a16:creationId xmlns:a16="http://schemas.microsoft.com/office/drawing/2014/main" id="{A7EC4187-0C62-4F9B-8556-4765B33D10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12493" y="6578392"/>
            <a:ext cx="68243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0584" tIns="0" rIns="100584" bIns="0" anchor="b">
            <a:spAutoFit/>
          </a:bodyPr>
          <a:lstStyle/>
          <a:p>
            <a:pPr algn="l" eaLnBrk="1" hangingPunct="1"/>
            <a:r>
              <a:rPr lang="ko-KR" altLang="en-US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- </a:t>
            </a:r>
            <a:fld id="{096CD818-1E99-436A-B438-78F58684B777}" type="slidenum">
              <a:rPr lang="ko-KR" altLang="en-US" sz="10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pPr algn="l" eaLnBrk="1" hangingPunct="1"/>
              <a:t>‹#›</a:t>
            </a:fld>
            <a:r>
              <a:rPr lang="en-US" altLang="ko-KR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-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99511D22-89EA-48BC-B608-E3A22C90DB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27687" y="6493397"/>
            <a:ext cx="4854654" cy="36460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r">
              <a:lnSpc>
                <a:spcPct val="100000"/>
              </a:lnSpc>
              <a:spcBef>
                <a:spcPts val="300"/>
              </a:spcBef>
              <a:buNone/>
              <a:defRPr sz="750">
                <a:ln>
                  <a:noFill/>
                </a:ln>
                <a:noFill/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각주 넣는 곳입니다 </a:t>
            </a:r>
            <a:r>
              <a:rPr lang="en-US" altLang="ko-KR" dirty="0"/>
              <a:t>8pt</a:t>
            </a:r>
          </a:p>
          <a:p>
            <a:pPr lvl="0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FAB7D5-6E54-1A45-BBCE-24F331ABF0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86390" y="-9572"/>
            <a:ext cx="1646583" cy="42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96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099C61A-0D9F-4FE4-8855-9B00F62C7E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421" y="641471"/>
            <a:ext cx="9406593" cy="750277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130000"/>
              </a:lnSpc>
              <a:spcBef>
                <a:spcPts val="0"/>
              </a:spcBef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리드메시지 입력란입니다</a:t>
            </a:r>
            <a:r>
              <a:rPr lang="en-US" altLang="ko-KR" dirty="0"/>
              <a:t>. 18pt Bold</a:t>
            </a:r>
            <a:endParaRPr lang="ko-KR" altLang="en-US" dirty="0"/>
          </a:p>
        </p:txBody>
      </p:sp>
      <p:sp>
        <p:nvSpPr>
          <p:cNvPr id="24" name="텍스트 개체 틀 15">
            <a:extLst>
              <a:ext uri="{FF2B5EF4-FFF2-40B4-BE49-F238E27FC236}">
                <a16:creationId xmlns:a16="http://schemas.microsoft.com/office/drawing/2014/main" id="{D869AAAE-6A79-462C-B45F-0BF89C773D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421" y="109834"/>
            <a:ext cx="4854654" cy="395327"/>
          </a:xfrm>
          <a:prstGeom prst="rect">
            <a:avLst/>
          </a:prstGeom>
        </p:spPr>
        <p:txBody>
          <a:bodyPr anchor="ctr" anchorCtr="0"/>
          <a:lstStyle>
            <a:lvl1pPr algn="l"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시장 정의 및 현황 분석   </a:t>
            </a:r>
          </a:p>
        </p:txBody>
      </p:sp>
      <p:sp>
        <p:nvSpPr>
          <p:cNvPr id="25" name="Text Box 23">
            <a:extLst>
              <a:ext uri="{FF2B5EF4-FFF2-40B4-BE49-F238E27FC236}">
                <a16:creationId xmlns:a16="http://schemas.microsoft.com/office/drawing/2014/main" id="{A7EC4187-0C62-4F9B-8556-4765B33D10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12493" y="6578392"/>
            <a:ext cx="68243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0584" tIns="0" rIns="100584" bIns="0" anchor="b">
            <a:spAutoFit/>
          </a:bodyPr>
          <a:lstStyle/>
          <a:p>
            <a:pPr algn="l" eaLnBrk="1" hangingPunct="1"/>
            <a:r>
              <a:rPr lang="ko-KR" altLang="en-US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- </a:t>
            </a:r>
            <a:fld id="{096CD818-1E99-436A-B438-78F58684B777}" type="slidenum">
              <a:rPr lang="ko-KR" altLang="en-US" sz="10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pPr algn="l" eaLnBrk="1" hangingPunct="1"/>
              <a:t>‹#›</a:t>
            </a:fld>
            <a:r>
              <a:rPr lang="en-US" altLang="ko-KR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-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99511D22-89EA-48BC-B608-E3A22C90DB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27687" y="6493397"/>
            <a:ext cx="4854654" cy="36460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r">
              <a:lnSpc>
                <a:spcPct val="100000"/>
              </a:lnSpc>
              <a:spcBef>
                <a:spcPts val="300"/>
              </a:spcBef>
              <a:buNone/>
              <a:defRPr sz="750">
                <a:ln>
                  <a:noFill/>
                </a:ln>
                <a:noFill/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각주 넣는 곳입니다 </a:t>
            </a:r>
            <a:r>
              <a:rPr lang="en-US" altLang="ko-KR" dirty="0"/>
              <a:t>8pt</a:t>
            </a:r>
          </a:p>
          <a:p>
            <a:pPr lvl="0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FAB7D5-6E54-1A45-BBCE-24F331ABF0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86390" y="-9572"/>
            <a:ext cx="1646583" cy="42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40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6_제목 슬라이드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body" idx="1"/>
          </p:nvPr>
        </p:nvSpPr>
        <p:spPr>
          <a:xfrm>
            <a:off x="348422" y="641471"/>
            <a:ext cx="9406593" cy="75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609585" marR="0" lvl="0" indent="-304792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2"/>
          </p:nvPr>
        </p:nvSpPr>
        <p:spPr>
          <a:xfrm>
            <a:off x="348422" y="109834"/>
            <a:ext cx="4854655" cy="395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274576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27457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3"/>
          </p:nvPr>
        </p:nvSpPr>
        <p:spPr>
          <a:xfrm>
            <a:off x="7327687" y="6493397"/>
            <a:ext cx="4854655" cy="364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r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SzPts val="600"/>
              <a:buFont typeface="Arial"/>
              <a:buNone/>
              <a:defRPr sz="8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72691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oleObject" Target="../embeddings/oleObject5.bin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oleObject" Target="../embeddings/oleObject7.bin"/><Relationship Id="rId2" Type="http://schemas.openxmlformats.org/officeDocument/2006/relationships/slideLayout" Target="../slideLayouts/slideLayout25.xml"/><Relationship Id="rId16" Type="http://schemas.openxmlformats.org/officeDocument/2006/relationships/tags" Target="../tags/tag8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개체 7" hidden="1"/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1070884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425" imgH="424" progId="TCLayout.ActiveDocument.1">
                  <p:embed/>
                </p:oleObj>
              </mc:Choice>
              <mc:Fallback>
                <p:oleObj name="think-cell Slide" r:id="rId14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6A28D-8271-4FC8-9024-3F14DF481859}" type="datetimeFigureOut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92B1C-5EB5-4387-8896-4AB8CD88C0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33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개체 7" hidden="1"/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33714954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" imgW="425" imgH="424" progId="TCLayout.ActiveDocument.1">
                  <p:embed/>
                </p:oleObj>
              </mc:Choice>
              <mc:Fallback>
                <p:oleObj name="think-cell Slide" r:id="rId15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794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개체 7" hidden="1"/>
          <p:cNvGraphicFramePr>
            <a:graphicFrameLocks noChangeAspect="1"/>
          </p:cNvGraphicFramePr>
          <p:nvPr userDrawn="1">
            <p:custDataLst>
              <p:tags r:id="rId16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7" imgW="425" imgH="424" progId="TCLayout.ActiveDocument.1">
                  <p:embed/>
                </p:oleObj>
              </mc:Choice>
              <mc:Fallback>
                <p:oleObj name="think-cell Slide" r:id="rId17" imgW="425" imgH="424" progId="TCLayout.ActiveDocument.1">
                  <p:embed/>
                  <p:pic>
                    <p:nvPicPr>
                      <p:cNvPr id="8" name="개체 7" hidden="1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06A28D-8271-4FC8-9024-3F14DF48185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2022-09-18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92B1C-5EB5-4387-8896-4AB8CD88C02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0245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oleObject" Target="../embeddings/oleObject11.bin"/><Relationship Id="rId7" Type="http://schemas.openxmlformats.org/officeDocument/2006/relationships/image" Target="../media/image6.sv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4.xml"/><Relationship Id="rId6" Type="http://schemas.openxmlformats.org/officeDocument/2006/relationships/image" Target="../media/image18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6.xml"/><Relationship Id="rId5" Type="http://schemas.openxmlformats.org/officeDocument/2006/relationships/image" Target="../media/image21.png"/><Relationship Id="rId4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7.xml"/><Relationship Id="rId4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8.xml"/><Relationship Id="rId5" Type="http://schemas.openxmlformats.org/officeDocument/2006/relationships/image" Target="../media/image22.png"/><Relationship Id="rId4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9.xml"/><Relationship Id="rId6" Type="http://schemas.openxmlformats.org/officeDocument/2006/relationships/image" Target="../media/image24.png"/><Relationship Id="rId5" Type="http://schemas.openxmlformats.org/officeDocument/2006/relationships/image" Target="../media/image20.emf"/><Relationship Id="rId4" Type="http://schemas.openxmlformats.org/officeDocument/2006/relationships/oleObject" Target="../embeddings/oleObject18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oleObject" Target="../embeddings/oleObject19.bin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20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0.emf"/><Relationship Id="rId9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oleObject" Target="../embeddings/oleObject20.bin"/><Relationship Id="rId7" Type="http://schemas.openxmlformats.org/officeDocument/2006/relationships/image" Target="../media/image6.sv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22.xml"/><Relationship Id="rId6" Type="http://schemas.openxmlformats.org/officeDocument/2006/relationships/image" Target="../media/image24.png"/><Relationship Id="rId5" Type="http://schemas.openxmlformats.org/officeDocument/2006/relationships/image" Target="../media/image20.emf"/><Relationship Id="rId4" Type="http://schemas.openxmlformats.org/officeDocument/2006/relationships/oleObject" Target="../embeddings/oleObject21.bin"/><Relationship Id="rId9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3.xml"/><Relationship Id="rId6" Type="http://schemas.openxmlformats.org/officeDocument/2006/relationships/image" Target="../media/image1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개체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71647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9" name="Picture 7" descr="https://www.e-patentnews.com/imgdata/e-patentnews_com/202206/202206131019776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09"/>
          <a:stretch/>
        </p:blipFill>
        <p:spPr bwMode="auto">
          <a:xfrm>
            <a:off x="0" y="0"/>
            <a:ext cx="12192000" cy="686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-5788"/>
            <a:ext cx="12192000" cy="6863788"/>
          </a:xfrm>
          <a:prstGeom prst="rect">
            <a:avLst/>
          </a:prstGeom>
          <a:solidFill>
            <a:srgbClr val="24242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34907" y="2208414"/>
            <a:ext cx="73221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자율주행 센서의 안테나 성능 예측</a:t>
            </a:r>
            <a:endParaRPr lang="en-US" altLang="ko-KR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</a:t>
            </a:r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경진대회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85641" y="4016414"/>
            <a:ext cx="6620719" cy="78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쥬혁이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전주혁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강동인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민재식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최새한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권수지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83757" y="1362919"/>
            <a:ext cx="7824486" cy="4132162"/>
          </a:xfrm>
          <a:prstGeom prst="rect">
            <a:avLst/>
          </a:prstGeom>
          <a:noFill/>
          <a:ln w="19050"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0D43B7CC-DDC2-0418-A56A-C645A18150C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76090" y="416470"/>
            <a:ext cx="1081353" cy="211569"/>
          </a:xfrm>
          <a:prstGeom prst="rect">
            <a:avLst/>
          </a:prstGeom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502D6D94-CE40-400C-B2E5-64A5DD1C7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9200" y="397447"/>
            <a:ext cx="1770435" cy="25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322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2" name="개체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FA8B5730-D2BE-E54F-A486-963F26DE090E}"/>
              </a:ext>
            </a:extLst>
          </p:cNvPr>
          <p:cNvSpPr txBox="1">
            <a:spLocks/>
          </p:cNvSpPr>
          <p:nvPr/>
        </p:nvSpPr>
        <p:spPr>
          <a:xfrm>
            <a:off x="343293" y="110070"/>
            <a:ext cx="9312336" cy="479451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Intro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Feature Engineering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Validation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Modeling      Outro</a:t>
            </a:r>
            <a:endParaRPr kumimoji="0" lang="ko-KR" altLang="en-US" sz="18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8C79E3-FA6D-DFE8-91E4-2885A5FE9C1C}"/>
              </a:ext>
            </a:extLst>
          </p:cNvPr>
          <p:cNvSpPr txBox="1"/>
          <p:nvPr/>
        </p:nvSpPr>
        <p:spPr>
          <a:xfrm>
            <a:off x="714458" y="1476835"/>
            <a:ext cx="528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dirty="0"/>
              <a:t>칼만 필터</a:t>
            </a:r>
            <a:r>
              <a:rPr lang="en-US" altLang="ko-KR" dirty="0"/>
              <a:t>(</a:t>
            </a:r>
            <a:r>
              <a:rPr lang="en-US" altLang="ko-KR" dirty="0" err="1"/>
              <a:t>Kalman</a:t>
            </a:r>
            <a:r>
              <a:rPr lang="en-US" altLang="ko-KR" dirty="0"/>
              <a:t> Filter)</a:t>
            </a:r>
            <a:endParaRPr lang="ko-KR" altLang="en-US" dirty="0"/>
          </a:p>
        </p:txBody>
      </p:sp>
      <p:pic>
        <p:nvPicPr>
          <p:cNvPr id="36" name="Picture 2" descr="https://cdn.discordapp.com/attachments/1003192810591244374/1015553880949542984/unknow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766" y="2303365"/>
            <a:ext cx="6092529" cy="220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/>
          <p:cNvSpPr/>
          <p:nvPr/>
        </p:nvSpPr>
        <p:spPr>
          <a:xfrm>
            <a:off x="641651" y="2199677"/>
            <a:ext cx="4370187" cy="2012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시계열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데이터에서 이전 데이터의 값을 이용하여 측정 과정에서 생긴 오차를 예측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오차를 줄여 더 정확한 데이터로 업데이트하는 과정을 계속해서 반복하여 측정 값을 보정해주는 알고리즘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Ex)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노이즈캔슬링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레이더 추적 등에 활용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7"/>
          <a:srcRect l="3435" t="5024" r="7365" b="3177"/>
          <a:stretch/>
        </p:blipFill>
        <p:spPr>
          <a:xfrm>
            <a:off x="1281353" y="4358533"/>
            <a:ext cx="2592084" cy="150111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5300080" y="1940408"/>
            <a:ext cx="0" cy="424605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E8C79E3-FA6D-DFE8-91E4-2885A5FE9C1C}"/>
              </a:ext>
            </a:extLst>
          </p:cNvPr>
          <p:cNvSpPr txBox="1"/>
          <p:nvPr/>
        </p:nvSpPr>
        <p:spPr>
          <a:xfrm>
            <a:off x="5840766" y="1476835"/>
            <a:ext cx="528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dirty="0"/>
              <a:t>칼만 필터 적용 결과</a:t>
            </a:r>
            <a:r>
              <a:rPr lang="en-US" altLang="ko-KR" dirty="0"/>
              <a:t>(X_03 feature)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717854" y="5657090"/>
            <a:ext cx="6254790" cy="369332"/>
          </a:xfrm>
          <a:prstGeom prst="rect">
            <a:avLst/>
          </a:prstGeom>
          <a:solidFill>
            <a:srgbClr val="FEB930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칼만 필터를 적용한 결과 더욱 안정적인 데이터 분포를 가짐</a:t>
            </a:r>
            <a:endParaRPr lang="ko-KR" altLang="en-US" b="1" dirty="0"/>
          </a:p>
        </p:txBody>
      </p:sp>
      <p:sp>
        <p:nvSpPr>
          <p:cNvPr id="10" name="이등변 삼각형 9"/>
          <p:cNvSpPr/>
          <p:nvPr/>
        </p:nvSpPr>
        <p:spPr>
          <a:xfrm rot="10800000">
            <a:off x="8233248" y="5048063"/>
            <a:ext cx="1307564" cy="296778"/>
          </a:xfrm>
          <a:prstGeom prst="triangle">
            <a:avLst/>
          </a:prstGeom>
          <a:solidFill>
            <a:srgbClr val="686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738062" y="6005640"/>
            <a:ext cx="18197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칼만 필터 효과 예시</a:t>
            </a:r>
            <a:r>
              <a:rPr lang="en-US" altLang="ko-KR" sz="1200" baseline="30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1)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8059035" y="6604084"/>
            <a:ext cx="428675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1)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출처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티스토리 </a:t>
            </a:r>
            <a:r>
              <a:rPr lang="en-NZ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https://limitsinx.tistory.com/74?category=907684</a:t>
            </a:r>
            <a:endParaRPr lang="ko-KR" altLang="en-US" sz="10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7D93396-F5FC-1E9C-006C-04EEC48EA077}"/>
              </a:ext>
            </a:extLst>
          </p:cNvPr>
          <p:cNvSpPr/>
          <p:nvPr/>
        </p:nvSpPr>
        <p:spPr>
          <a:xfrm>
            <a:off x="486454" y="1469654"/>
            <a:ext cx="120107" cy="383694"/>
          </a:xfrm>
          <a:prstGeom prst="rect">
            <a:avLst/>
          </a:prstGeom>
          <a:solidFill>
            <a:srgbClr val="B22222"/>
          </a:solidFill>
          <a:ln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9900CA1-3D92-A6AA-9234-B2463174830B}"/>
              </a:ext>
            </a:extLst>
          </p:cNvPr>
          <p:cNvSpPr/>
          <p:nvPr/>
        </p:nvSpPr>
        <p:spPr>
          <a:xfrm>
            <a:off x="5597747" y="1469654"/>
            <a:ext cx="120107" cy="383694"/>
          </a:xfrm>
          <a:prstGeom prst="rect">
            <a:avLst/>
          </a:prstGeom>
          <a:solidFill>
            <a:srgbClr val="B22222"/>
          </a:solidFill>
          <a:ln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6" name="직선 연결선 13">
            <a:extLst>
              <a:ext uri="{FF2B5EF4-FFF2-40B4-BE49-F238E27FC236}">
                <a16:creationId xmlns:a16="http://schemas.microsoft.com/office/drawing/2014/main" id="{29164B55-7B18-EBEF-9A52-C2B0E020FA39}"/>
              </a:ext>
            </a:extLst>
          </p:cNvPr>
          <p:cNvCxnSpPr>
            <a:cxnSpLocks/>
          </p:cNvCxnSpPr>
          <p:nvPr/>
        </p:nvCxnSpPr>
        <p:spPr>
          <a:xfrm>
            <a:off x="1333062" y="543094"/>
            <a:ext cx="2327335" cy="0"/>
          </a:xfrm>
          <a:prstGeom prst="line">
            <a:avLst/>
          </a:prstGeom>
          <a:ln w="25400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582618D-A894-77F6-ABC4-342EE938C3BD}"/>
              </a:ext>
            </a:extLst>
          </p:cNvPr>
          <p:cNvSpPr txBox="1"/>
          <p:nvPr/>
        </p:nvSpPr>
        <p:spPr>
          <a:xfrm>
            <a:off x="1243490" y="657629"/>
            <a:ext cx="40039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Moving_Avg&amp;median</a:t>
            </a:r>
            <a:r>
              <a:rPr lang="ko-KR" altLang="en-US" sz="1300" dirty="0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en-US" altLang="ko-KR" sz="1300" dirty="0" err="1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KalmanFilter</a:t>
            </a:r>
            <a:r>
              <a:rPr lang="en-US" altLang="ko-KR" sz="1300" dirty="0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Etc. </a:t>
            </a:r>
            <a:endParaRPr lang="ko-KR" altLang="en-US" sz="1300" dirty="0">
              <a:solidFill>
                <a:srgbClr val="B2222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1298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757388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2" name="개체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오른쪽 화살표 42"/>
          <p:cNvSpPr/>
          <p:nvPr/>
        </p:nvSpPr>
        <p:spPr>
          <a:xfrm>
            <a:off x="-533272" y="2945987"/>
            <a:ext cx="9531800" cy="2550133"/>
          </a:xfrm>
          <a:prstGeom prst="rightArrow">
            <a:avLst>
              <a:gd name="adj1" fmla="val 100000"/>
              <a:gd name="adj2" fmla="val 35869"/>
            </a:avLst>
          </a:prstGeom>
          <a:solidFill>
            <a:srgbClr val="FEB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8C79E3-FA6D-DFE8-91E4-2885A5FE9C1C}"/>
              </a:ext>
            </a:extLst>
          </p:cNvPr>
          <p:cNvSpPr txBox="1"/>
          <p:nvPr/>
        </p:nvSpPr>
        <p:spPr>
          <a:xfrm>
            <a:off x="721938" y="1476983"/>
            <a:ext cx="528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dirty="0"/>
              <a:t>기타 추가된 </a:t>
            </a:r>
            <a:r>
              <a:rPr lang="en-US" altLang="ko-KR" dirty="0"/>
              <a:t>Feature</a:t>
            </a:r>
            <a:r>
              <a:rPr lang="ko-KR" altLang="en-US" dirty="0"/>
              <a:t>들</a:t>
            </a: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FA8B5730-D2BE-E54F-A486-963F26DE090E}"/>
              </a:ext>
            </a:extLst>
          </p:cNvPr>
          <p:cNvSpPr txBox="1">
            <a:spLocks/>
          </p:cNvSpPr>
          <p:nvPr/>
        </p:nvSpPr>
        <p:spPr>
          <a:xfrm>
            <a:off x="343293" y="110070"/>
            <a:ext cx="9312336" cy="479451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Intro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Feature Engineering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Validation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Modeling      Outro</a:t>
            </a:r>
            <a:endParaRPr kumimoji="0" lang="ko-KR" altLang="en-US" sz="18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5D32CB9-0B7E-9847-ABDE-12D7AEBD270F}"/>
              </a:ext>
            </a:extLst>
          </p:cNvPr>
          <p:cNvCxnSpPr>
            <a:cxnSpLocks/>
          </p:cNvCxnSpPr>
          <p:nvPr/>
        </p:nvCxnSpPr>
        <p:spPr>
          <a:xfrm>
            <a:off x="1327725" y="543094"/>
            <a:ext cx="2327335" cy="0"/>
          </a:xfrm>
          <a:prstGeom prst="line">
            <a:avLst/>
          </a:prstGeom>
          <a:ln w="25400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38153" y="657629"/>
            <a:ext cx="40039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Moving_Avg&amp;median</a:t>
            </a:r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</a:t>
            </a:r>
            <a:r>
              <a:rPr lang="en-US" altLang="ko-KR" sz="1300" dirty="0" err="1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KalmanFilter</a:t>
            </a:r>
            <a:r>
              <a:rPr lang="en-US" altLang="ko-KR" sz="1300" dirty="0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</a:t>
            </a:r>
            <a:r>
              <a:rPr lang="en-US" altLang="ko-KR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Etc. </a:t>
            </a:r>
            <a:endParaRPr lang="ko-KR" altLang="en-US" sz="1300" dirty="0">
              <a:solidFill>
                <a:srgbClr val="B2222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109120" y="2221687"/>
            <a:ext cx="710127" cy="1342509"/>
          </a:xfrm>
          <a:prstGeom prst="rect">
            <a:avLst/>
          </a:prstGeom>
          <a:solidFill>
            <a:srgbClr val="B9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로그변환</a:t>
            </a:r>
            <a:endParaRPr lang="ko-KR" altLang="en-US" sz="1600" b="1" dirty="0">
              <a:solidFill>
                <a:schemeClr val="tx1"/>
              </a:solidFill>
              <a:latin typeface="나눔스퀘어OTF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819247" y="2223015"/>
            <a:ext cx="3084945" cy="1329216"/>
          </a:xfrm>
          <a:prstGeom prst="rect">
            <a:avLst/>
          </a:prstGeom>
          <a:solidFill>
            <a:srgbClr val="F2F2F2"/>
          </a:solidFill>
          <a:ln w="12700">
            <a:solidFill>
              <a:srgbClr val="B9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915482" y="2275482"/>
            <a:ext cx="2441798" cy="670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log_x_01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log_x_02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log_x_03</a:t>
            </a:r>
          </a:p>
        </p:txBody>
      </p:sp>
      <p:sp>
        <p:nvSpPr>
          <p:cNvPr id="28" name="타원 27"/>
          <p:cNvSpPr/>
          <p:nvPr/>
        </p:nvSpPr>
        <p:spPr>
          <a:xfrm flipV="1">
            <a:off x="4527257" y="3062427"/>
            <a:ext cx="41564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 flipV="1">
            <a:off x="4527257" y="3127195"/>
            <a:ext cx="41564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 flipV="1">
            <a:off x="4527257" y="3191963"/>
            <a:ext cx="41564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915482" y="3235443"/>
            <a:ext cx="24417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log_x_56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109120" y="5373328"/>
            <a:ext cx="710127" cy="993786"/>
          </a:xfrm>
          <a:prstGeom prst="rect">
            <a:avLst/>
          </a:prstGeom>
          <a:solidFill>
            <a:srgbClr val="B9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합</a:t>
            </a:r>
            <a:r>
              <a:rPr lang="en-US" altLang="ko-KR" sz="1600" b="1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b="1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</a:t>
            </a:r>
            <a:endParaRPr lang="ko-KR" altLang="en-US" sz="1600" b="1" dirty="0">
              <a:solidFill>
                <a:schemeClr val="tx1"/>
              </a:solidFill>
              <a:latin typeface="나눔스퀘어OTF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819247" y="3594304"/>
            <a:ext cx="3084945" cy="1757080"/>
          </a:xfrm>
          <a:prstGeom prst="rect">
            <a:avLst/>
          </a:prstGeom>
          <a:solidFill>
            <a:srgbClr val="F2F2F2"/>
          </a:solidFill>
          <a:ln w="12700">
            <a:solidFill>
              <a:srgbClr val="B9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안테나 패드 간의 위치 차이</a:t>
            </a:r>
            <a:endParaRPr lang="en-US" altLang="ko-KR" sz="12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스크류</a:t>
            </a:r>
            <a:r>
              <a:rPr lang="ko-KR" altLang="en-US" sz="12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삽입 깊이 차이</a:t>
            </a:r>
            <a:endParaRPr lang="en-US" altLang="ko-KR" sz="12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PCB </a:t>
            </a:r>
            <a:r>
              <a:rPr lang="ko-KR" altLang="en-US" sz="12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체결 시 단계별 </a:t>
            </a:r>
            <a:r>
              <a:rPr lang="ko-KR" altLang="en-US" sz="1200" dirty="0" err="1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누름량</a:t>
            </a:r>
            <a:r>
              <a:rPr lang="ko-KR" altLang="en-US" sz="12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1,2 </a:t>
            </a:r>
            <a:r>
              <a:rPr lang="ko-KR" altLang="en-US" sz="12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합</a:t>
            </a:r>
            <a:endParaRPr lang="en-US" altLang="ko-KR" sz="12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PCB </a:t>
            </a:r>
            <a:r>
              <a:rPr lang="ko-KR" altLang="en-US" sz="12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체결 시 단계별 </a:t>
            </a:r>
            <a:r>
              <a:rPr lang="ko-KR" altLang="en-US" sz="1200" dirty="0" err="1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누름량</a:t>
            </a:r>
            <a:r>
              <a:rPr lang="ko-KR" altLang="en-US" sz="12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3,4 </a:t>
            </a:r>
            <a:r>
              <a:rPr lang="ko-KR" altLang="en-US" sz="12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합</a:t>
            </a:r>
            <a:endParaRPr lang="en-US" altLang="ko-KR" sz="12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방열재료</a:t>
            </a:r>
            <a:r>
              <a:rPr lang="ko-KR" altLang="en-US" sz="12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총면적</a:t>
            </a:r>
            <a:endParaRPr lang="en-US" altLang="ko-KR" sz="12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레이돔치수와 안테나 위치 사이 차이</a:t>
            </a:r>
            <a:endParaRPr lang="en-US" altLang="ko-KR" sz="12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109120" y="3594304"/>
            <a:ext cx="710127" cy="1757080"/>
          </a:xfrm>
          <a:prstGeom prst="rect">
            <a:avLst/>
          </a:prstGeom>
          <a:solidFill>
            <a:srgbClr val="B9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분산</a:t>
            </a:r>
            <a:endParaRPr lang="ko-KR" altLang="en-US" sz="1600" b="1" dirty="0">
              <a:solidFill>
                <a:schemeClr val="tx1"/>
              </a:solidFill>
              <a:latin typeface="나눔스퀘어OTF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819247" y="5375289"/>
            <a:ext cx="3084945" cy="991825"/>
          </a:xfrm>
          <a:prstGeom prst="rect">
            <a:avLst/>
          </a:prstGeom>
          <a:solidFill>
            <a:srgbClr val="F2F2F2"/>
          </a:solidFill>
          <a:ln w="12700">
            <a:solidFill>
              <a:srgbClr val="B9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안테나 패드 위치들의 분산</a:t>
            </a:r>
            <a:endParaRPr lang="en-US" altLang="ko-KR" sz="12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스크류</a:t>
            </a:r>
            <a:r>
              <a:rPr lang="ko-KR" altLang="en-US" sz="12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삽입 깊이들의 분산</a:t>
            </a:r>
            <a:endParaRPr lang="en-US" altLang="ko-KR" sz="12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커넥터 핀 치수들의 분산</a:t>
            </a:r>
            <a:endParaRPr lang="en-US" altLang="ko-KR" sz="12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십자형 24"/>
          <p:cNvSpPr/>
          <p:nvPr/>
        </p:nvSpPr>
        <p:spPr>
          <a:xfrm>
            <a:off x="2187328" y="3878842"/>
            <a:ext cx="684422" cy="684422"/>
          </a:xfrm>
          <a:prstGeom prst="plus">
            <a:avLst>
              <a:gd name="adj" fmla="val 4037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43293" y="3676289"/>
            <a:ext cx="1580882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칼만 필터</a:t>
            </a:r>
            <a:endParaRPr lang="en-US" altLang="ko-KR" b="1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이동 평균</a:t>
            </a:r>
            <a:endParaRPr lang="en-US" altLang="ko-KR" b="1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이동 중앙값</a:t>
            </a:r>
            <a:endParaRPr lang="en-US" altLang="ko-KR" b="1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998528" y="4018273"/>
            <a:ext cx="2802819" cy="391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b="1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 </a:t>
            </a:r>
            <a:r>
              <a:rPr lang="en-US" altLang="ko-KR" b="1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322</a:t>
            </a:r>
            <a:r>
              <a:rPr lang="ko-KR" altLang="en-US" b="1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</a:t>
            </a:r>
            <a:r>
              <a:rPr lang="en-US" altLang="ko-KR" b="1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</a:t>
            </a:r>
            <a:r>
              <a:rPr lang="ko-KR" altLang="en-US" b="1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활용</a:t>
            </a:r>
            <a:endParaRPr lang="en-US" altLang="ko-KR" b="1" i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0E3FB3-5D2E-A3B4-DA93-89272EA0D678}"/>
              </a:ext>
            </a:extLst>
          </p:cNvPr>
          <p:cNvSpPr/>
          <p:nvPr/>
        </p:nvSpPr>
        <p:spPr>
          <a:xfrm>
            <a:off x="486454" y="1469802"/>
            <a:ext cx="120107" cy="383694"/>
          </a:xfrm>
          <a:prstGeom prst="rect">
            <a:avLst/>
          </a:prstGeom>
          <a:solidFill>
            <a:srgbClr val="B22222"/>
          </a:solidFill>
          <a:ln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77457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25096" y="1795955"/>
            <a:ext cx="4606665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6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34" b="0" i="0" u="none" strike="noStrike" kern="1200" cap="none" spc="0" normalizeH="0" baseline="0" noProof="0" dirty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Calibri"/>
                <a:ea typeface="Nanum Gothic Regular"/>
                <a:cs typeface="+mn-cs"/>
              </a:rPr>
              <a:t>Contents</a:t>
            </a:r>
          </a:p>
        </p:txBody>
      </p:sp>
      <p:sp>
        <p:nvSpPr>
          <p:cNvPr id="5" name="AutoShape 5"/>
          <p:cNvSpPr/>
          <p:nvPr/>
        </p:nvSpPr>
        <p:spPr>
          <a:xfrm>
            <a:off x="6373943" y="1246914"/>
            <a:ext cx="5132257" cy="0"/>
          </a:xfrm>
          <a:prstGeom prst="line">
            <a:avLst/>
          </a:prstGeom>
          <a:ln w="9525" cap="rnd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6373943" y="5604736"/>
            <a:ext cx="5132257" cy="0"/>
          </a:xfrm>
          <a:prstGeom prst="line">
            <a:avLst/>
          </a:prstGeom>
          <a:ln w="9525" cap="rnd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B1B3213E-C38D-6FA0-2334-1093D07A3E68}"/>
              </a:ext>
            </a:extLst>
          </p:cNvPr>
          <p:cNvSpPr txBox="1"/>
          <p:nvPr/>
        </p:nvSpPr>
        <p:spPr>
          <a:xfrm>
            <a:off x="6557765" y="2047574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Nanum Gothic Regular Bold"/>
                <a:ea typeface="+mn-ea"/>
                <a:cs typeface="+mn-cs"/>
              </a:rPr>
              <a:t>01</a:t>
            </a: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AA21566E-E26B-B533-A9F4-BD73BA70FEE6}"/>
              </a:ext>
            </a:extLst>
          </p:cNvPr>
          <p:cNvSpPr txBox="1"/>
          <p:nvPr/>
        </p:nvSpPr>
        <p:spPr>
          <a:xfrm>
            <a:off x="6572151" y="2637702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Nanum Gothic Regular Bold"/>
                <a:ea typeface="+mn-ea"/>
                <a:cs typeface="+mn-cs"/>
              </a:rPr>
              <a:t>02</a:t>
            </a: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2F617CFD-90A6-61C3-4F65-151E4576393D}"/>
              </a:ext>
            </a:extLst>
          </p:cNvPr>
          <p:cNvSpPr txBox="1"/>
          <p:nvPr/>
        </p:nvSpPr>
        <p:spPr>
          <a:xfrm>
            <a:off x="6572151" y="3309984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Nanum Gothic Regular Bold"/>
                <a:ea typeface="+mn-ea"/>
                <a:cs typeface="+mn-cs"/>
              </a:rPr>
              <a:t>03</a:t>
            </a: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444F633B-C751-8EC2-EE78-8F9D226DA761}"/>
              </a:ext>
            </a:extLst>
          </p:cNvPr>
          <p:cNvSpPr txBox="1"/>
          <p:nvPr/>
        </p:nvSpPr>
        <p:spPr>
          <a:xfrm>
            <a:off x="6575779" y="3968538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Nanum Gothic Regular Bold"/>
                <a:ea typeface="+mn-ea"/>
                <a:cs typeface="+mn-cs"/>
              </a:rPr>
              <a:t>04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908ED6F7-7AED-42C7-B672-BE0DFB08C70F}"/>
              </a:ext>
            </a:extLst>
          </p:cNvPr>
          <p:cNvSpPr txBox="1"/>
          <p:nvPr/>
        </p:nvSpPr>
        <p:spPr>
          <a:xfrm>
            <a:off x="6572151" y="4558666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Nanum Gothic Regular Bold"/>
                <a:ea typeface="+mn-ea"/>
                <a:cs typeface="+mn-cs"/>
              </a:rPr>
              <a:t>05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F9F7C11-CA00-855B-77F7-F43AD0CF72A0}"/>
              </a:ext>
            </a:extLst>
          </p:cNvPr>
          <p:cNvSpPr/>
          <p:nvPr/>
        </p:nvSpPr>
        <p:spPr>
          <a:xfrm>
            <a:off x="1122688" y="1795955"/>
            <a:ext cx="176405" cy="820737"/>
          </a:xfrm>
          <a:prstGeom prst="rect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이등변 삼각형 2"/>
          <p:cNvSpPr/>
          <p:nvPr/>
        </p:nvSpPr>
        <p:spPr>
          <a:xfrm rot="5400000">
            <a:off x="5946314" y="3335802"/>
            <a:ext cx="507969" cy="194464"/>
          </a:xfrm>
          <a:prstGeom prst="triangle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3161CF-B68B-3091-3021-701A07E6FB7F}"/>
              </a:ext>
            </a:extLst>
          </p:cNvPr>
          <p:cNvSpPr txBox="1"/>
          <p:nvPr/>
        </p:nvSpPr>
        <p:spPr>
          <a:xfrm>
            <a:off x="7366000" y="1960629"/>
            <a:ext cx="3505200" cy="3046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Intro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2000" dirty="0">
              <a:solidFill>
                <a:srgbClr val="373737"/>
              </a:solidFill>
              <a:latin typeface="Calibri" panose="020F0502020204030204" pitchFamily="34" charset="0"/>
              <a:ea typeface="나눔스퀘어라운드 Bold" panose="020B0600000101010101" pitchFamily="50" charset="-127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Feature Engineering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2133" dirty="0">
              <a:solidFill>
                <a:srgbClr val="373737"/>
              </a:solidFill>
              <a:latin typeface="Calibri" panose="020F0502020204030204" pitchFamily="34" charset="0"/>
              <a:ea typeface="나눔스퀘어라운드 Bold" panose="020B0600000101010101" pitchFamily="50" charset="-127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Validation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2133" dirty="0">
              <a:solidFill>
                <a:srgbClr val="373737"/>
              </a:solidFill>
              <a:latin typeface="Calibri" panose="020F0502020204030204" pitchFamily="34" charset="0"/>
              <a:ea typeface="나눔스퀘어라운드 Bold" panose="020B0600000101010101" pitchFamily="50" charset="-127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Modeling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1600" dirty="0">
              <a:solidFill>
                <a:srgbClr val="373737"/>
              </a:solidFill>
              <a:latin typeface="Calibri" panose="020F0502020204030204" pitchFamily="34" charset="0"/>
              <a:ea typeface="나눔스퀘어라운드 Bold" panose="020B0600000101010101" pitchFamily="50" charset="-127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Outro</a:t>
            </a:r>
          </a:p>
        </p:txBody>
      </p:sp>
    </p:spTree>
    <p:extLst>
      <p:ext uri="{BB962C8B-B14F-4D97-AF65-F5344CB8AC3E}">
        <p14:creationId xmlns:p14="http://schemas.microsoft.com/office/powerpoint/2010/main" val="1370019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개체 3" hidden="1">
            <a:extLst>
              <a:ext uri="{FF2B5EF4-FFF2-40B4-BE49-F238E27FC236}">
                <a16:creationId xmlns:a16="http://schemas.microsoft.com/office/drawing/2014/main" id="{BD82EEE4-6B32-E166-C3EC-13A8CEAE3B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29278963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4" name="개체 3" hidden="1">
                        <a:extLst>
                          <a:ext uri="{FF2B5EF4-FFF2-40B4-BE49-F238E27FC236}">
                            <a16:creationId xmlns:a16="http://schemas.microsoft.com/office/drawing/2014/main" id="{BD82EEE4-6B32-E166-C3EC-13A8CEAE3B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B77DBFB-F973-E6C3-04C4-EB4218D930AD}"/>
              </a:ext>
            </a:extLst>
          </p:cNvPr>
          <p:cNvSpPr txBox="1"/>
          <p:nvPr/>
        </p:nvSpPr>
        <p:spPr>
          <a:xfrm>
            <a:off x="8240020" y="2676861"/>
            <a:ext cx="3556996" cy="909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atin typeface="나눔스퀘어"/>
                <a:ea typeface="나눔스퀘어OTF" panose="020B0600000101010101" pitchFamily="34" charset="-127"/>
              </a:rPr>
              <a:t>대부분의 </a:t>
            </a:r>
            <a:r>
              <a:rPr lang="en-US" altLang="ko-KR" sz="1400" dirty="0">
                <a:latin typeface="나눔스퀘어"/>
                <a:ea typeface="나눔스퀘어OTF" panose="020B0600000101010101" pitchFamily="34" charset="-127"/>
              </a:rPr>
              <a:t>X feature</a:t>
            </a:r>
            <a:r>
              <a:rPr lang="ko-KR" altLang="en-US" sz="1400" dirty="0">
                <a:latin typeface="나눔스퀘어"/>
                <a:ea typeface="나눔스퀘어OTF" panose="020B0600000101010101" pitchFamily="34" charset="-127"/>
              </a:rPr>
              <a:t>들과 일부 </a:t>
            </a:r>
            <a:r>
              <a:rPr lang="en-US" altLang="ko-KR" sz="1400" dirty="0">
                <a:latin typeface="나눔스퀘어"/>
                <a:ea typeface="나눔스퀘어OTF" panose="020B0600000101010101" pitchFamily="34" charset="-127"/>
              </a:rPr>
              <a:t>Y feature</a:t>
            </a:r>
            <a:r>
              <a:rPr lang="ko-KR" altLang="en-US" sz="1400" dirty="0">
                <a:latin typeface="나눔스퀘어"/>
                <a:ea typeface="나눔스퀘어OTF" panose="020B0600000101010101" pitchFamily="34" charset="-127"/>
              </a:rPr>
              <a:t>의</a:t>
            </a:r>
            <a:endParaRPr lang="en-US" altLang="ko-KR" sz="1400" dirty="0">
              <a:latin typeface="나눔스퀘어"/>
              <a:ea typeface="나눔스퀘어OTF" panose="020B0600000101010101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스퀘어"/>
                <a:ea typeface="나눔스퀘어OTF" panose="020B0600000101010101" pitchFamily="34" charset="-127"/>
              </a:rPr>
              <a:t>주기성을 확인할 수 있으며</a:t>
            </a:r>
            <a:r>
              <a:rPr lang="en-US" altLang="ko-KR" sz="1400" dirty="0">
                <a:latin typeface="나눔스퀘어"/>
                <a:ea typeface="나눔스퀘어OTF" panose="020B0600000101010101" pitchFamily="34" charset="-127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스퀘어"/>
                <a:ea typeface="나눔스퀘어OTF" panose="020B0600000101010101" pitchFamily="34" charset="-127"/>
              </a:rPr>
              <a:t>주기는 크기가 다른 </a:t>
            </a:r>
            <a:r>
              <a:rPr lang="en-US" altLang="ko-KR" sz="1400" dirty="0">
                <a:latin typeface="나눔스퀘어"/>
                <a:ea typeface="나눔스퀘어OTF" panose="020B0600000101010101" pitchFamily="34" charset="-127"/>
              </a:rPr>
              <a:t>2</a:t>
            </a:r>
            <a:r>
              <a:rPr lang="ko-KR" altLang="en-US" sz="1400" dirty="0">
                <a:latin typeface="나눔스퀘어"/>
                <a:ea typeface="나눔스퀘어OTF" panose="020B0600000101010101" pitchFamily="34" charset="-127"/>
              </a:rPr>
              <a:t>개의</a:t>
            </a:r>
            <a:r>
              <a:rPr lang="en-US" altLang="ko-KR" sz="1400" dirty="0">
                <a:latin typeface="나눔스퀘어"/>
                <a:ea typeface="나눔스퀘어OTF" panose="020B0600000101010101" pitchFamily="34" charset="-127"/>
              </a:rPr>
              <a:t> </a:t>
            </a:r>
            <a:r>
              <a:rPr lang="ko-KR" altLang="en-US" sz="1400" dirty="0">
                <a:latin typeface="나눔스퀘어"/>
                <a:ea typeface="나눔스퀘어OTF" panose="020B0600000101010101" pitchFamily="34" charset="-127"/>
              </a:rPr>
              <a:t>사이클로 이루어짐 </a:t>
            </a: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3BD97BD1-24EB-5458-8240-A09161702912}"/>
              </a:ext>
            </a:extLst>
          </p:cNvPr>
          <p:cNvSpPr/>
          <p:nvPr/>
        </p:nvSpPr>
        <p:spPr>
          <a:xfrm>
            <a:off x="9595747" y="3933445"/>
            <a:ext cx="845543" cy="444792"/>
          </a:xfrm>
          <a:prstGeom prst="downArrow">
            <a:avLst/>
          </a:prstGeom>
          <a:solidFill>
            <a:srgbClr val="B6B6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1DD514-CA69-EBFC-094A-97DF16150FB9}"/>
              </a:ext>
            </a:extLst>
          </p:cNvPr>
          <p:cNvSpPr txBox="1"/>
          <p:nvPr/>
        </p:nvSpPr>
        <p:spPr>
          <a:xfrm>
            <a:off x="8106028" y="4724892"/>
            <a:ext cx="3824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이를 반영한</a:t>
            </a:r>
            <a:r>
              <a:rPr lang="en-US" altLang="ko-KR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</a:p>
          <a:p>
            <a:pPr algn="ctr"/>
            <a:r>
              <a:rPr lang="en-US" altLang="ko-KR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Validation set </a:t>
            </a:r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구축 전략 필요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1B2E78E-190A-6E0C-B5E7-ED676DFFD959}"/>
              </a:ext>
            </a:extLst>
          </p:cNvPr>
          <p:cNvGrpSpPr/>
          <p:nvPr/>
        </p:nvGrpSpPr>
        <p:grpSpPr>
          <a:xfrm>
            <a:off x="480439" y="2430509"/>
            <a:ext cx="7581900" cy="3036568"/>
            <a:chOff x="393700" y="2430509"/>
            <a:chExt cx="7628281" cy="303656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CF0069F-9859-707F-215C-15EC6B2DD6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94" r="37"/>
            <a:stretch/>
          </p:blipFill>
          <p:spPr>
            <a:xfrm>
              <a:off x="393700" y="2438471"/>
              <a:ext cx="7625395" cy="3016496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EA72391-C089-1B82-7019-387EA3FC5A3B}"/>
                </a:ext>
              </a:extLst>
            </p:cNvPr>
            <p:cNvSpPr/>
            <p:nvPr/>
          </p:nvSpPr>
          <p:spPr>
            <a:xfrm>
              <a:off x="722436" y="2450583"/>
              <a:ext cx="2557218" cy="3016494"/>
            </a:xfrm>
            <a:prstGeom prst="rect">
              <a:avLst/>
            </a:prstGeom>
            <a:solidFill>
              <a:srgbClr val="6B6B6B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FF85E54-198D-911C-496D-B741192B0973}"/>
                </a:ext>
              </a:extLst>
            </p:cNvPr>
            <p:cNvSpPr/>
            <p:nvPr/>
          </p:nvSpPr>
          <p:spPr>
            <a:xfrm>
              <a:off x="3279668" y="2450583"/>
              <a:ext cx="4742313" cy="3016494"/>
            </a:xfrm>
            <a:prstGeom prst="rect">
              <a:avLst/>
            </a:prstGeom>
            <a:solidFill>
              <a:srgbClr val="E2E2E2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cxnSp>
          <p:nvCxnSpPr>
            <p:cNvPr id="2" name="직선 연결선 1">
              <a:extLst>
                <a:ext uri="{FF2B5EF4-FFF2-40B4-BE49-F238E27FC236}">
                  <a16:creationId xmlns:a16="http://schemas.microsoft.com/office/drawing/2014/main" id="{DDFB6D21-3473-4671-FF2A-FB06F8799F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79668" y="2430509"/>
              <a:ext cx="0" cy="3029927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87B4B07-1A05-0114-B606-865C4B40A9F1}"/>
                </a:ext>
              </a:extLst>
            </p:cNvPr>
            <p:cNvSpPr txBox="1"/>
            <p:nvPr/>
          </p:nvSpPr>
          <p:spPr>
            <a:xfrm>
              <a:off x="940631" y="3586790"/>
              <a:ext cx="2155976" cy="543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67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Cycle1</a:t>
              </a:r>
            </a:p>
            <a:p>
              <a:pPr algn="ctr"/>
              <a:r>
                <a:rPr lang="en-US" altLang="ko-KR" sz="1467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(1~14000)</a:t>
              </a:r>
              <a:endParaRPr lang="ko-KR" altLang="en-US" sz="1467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1231DB-C61D-3D89-600E-26660378DB0F}"/>
                </a:ext>
              </a:extLst>
            </p:cNvPr>
            <p:cNvSpPr txBox="1"/>
            <p:nvPr/>
          </p:nvSpPr>
          <p:spPr>
            <a:xfrm>
              <a:off x="4572837" y="3596024"/>
              <a:ext cx="2155976" cy="543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67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Cycle2</a:t>
              </a:r>
            </a:p>
            <a:p>
              <a:pPr algn="ctr"/>
              <a:r>
                <a:rPr lang="en-US" altLang="ko-KR" sz="1467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(14000~39607)</a:t>
              </a:r>
              <a:endParaRPr lang="ko-KR" altLang="en-US" sz="1467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E6DD894-E280-536D-F76A-7BAD7487E140}"/>
              </a:ext>
            </a:extLst>
          </p:cNvPr>
          <p:cNvSpPr txBox="1"/>
          <p:nvPr/>
        </p:nvSpPr>
        <p:spPr>
          <a:xfrm>
            <a:off x="2373068" y="5517488"/>
            <a:ext cx="4207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&lt;Index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기준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X03, X06, X9, X12, X13, X14 </a:t>
            </a:r>
            <a:r>
              <a:rPr lang="ko-KR" alt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산점도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 </a:t>
            </a:r>
            <a:endParaRPr lang="ko-KR" alt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2BFC5C2-D876-955D-BC7E-901A9F54A01B}"/>
              </a:ext>
            </a:extLst>
          </p:cNvPr>
          <p:cNvSpPr txBox="1"/>
          <p:nvPr/>
        </p:nvSpPr>
        <p:spPr>
          <a:xfrm>
            <a:off x="722436" y="1476983"/>
            <a:ext cx="528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dirty="0"/>
              <a:t>데이터 특성에 기반한 </a:t>
            </a:r>
            <a:r>
              <a:rPr lang="en-US" altLang="ko-KR" dirty="0"/>
              <a:t>Validation set </a:t>
            </a:r>
            <a:r>
              <a:rPr lang="ko-KR" altLang="en-US" dirty="0"/>
              <a:t>구축 전략</a:t>
            </a:r>
          </a:p>
        </p:txBody>
      </p:sp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FA8B5730-D2BE-E54F-A486-963F26DE090E}"/>
              </a:ext>
            </a:extLst>
          </p:cNvPr>
          <p:cNvSpPr txBox="1">
            <a:spLocks/>
          </p:cNvSpPr>
          <p:nvPr/>
        </p:nvSpPr>
        <p:spPr>
          <a:xfrm>
            <a:off x="343293" y="110070"/>
            <a:ext cx="9312336" cy="479451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Intro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Feature Engineering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Validation 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Modeling      Outro</a:t>
            </a:r>
            <a:endParaRPr lang="ko-KR" altLang="en-US" b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4" name="직선 연결선 13">
            <a:extLst>
              <a:ext uri="{FF2B5EF4-FFF2-40B4-BE49-F238E27FC236}">
                <a16:creationId xmlns:a16="http://schemas.microsoft.com/office/drawing/2014/main" id="{D5D32CB9-0B7E-9847-ABDE-12D7AEBD270F}"/>
              </a:ext>
            </a:extLst>
          </p:cNvPr>
          <p:cNvCxnSpPr>
            <a:cxnSpLocks/>
          </p:cNvCxnSpPr>
          <p:nvPr/>
        </p:nvCxnSpPr>
        <p:spPr>
          <a:xfrm>
            <a:off x="3835767" y="543094"/>
            <a:ext cx="1189415" cy="0"/>
          </a:xfrm>
          <a:prstGeom prst="line">
            <a:avLst/>
          </a:prstGeom>
          <a:ln w="25400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835767" y="657629"/>
            <a:ext cx="25098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개요   </a:t>
            </a:r>
            <a:r>
              <a:rPr lang="ko-KR" altLang="en-US" sz="1300" dirty="0" err="1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검증전략</a:t>
            </a:r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994686-D7EF-83AC-7419-13B59586CF44}"/>
              </a:ext>
            </a:extLst>
          </p:cNvPr>
          <p:cNvSpPr/>
          <p:nvPr/>
        </p:nvSpPr>
        <p:spPr>
          <a:xfrm>
            <a:off x="486454" y="1469802"/>
            <a:ext cx="120107" cy="383694"/>
          </a:xfrm>
          <a:prstGeom prst="rect">
            <a:avLst/>
          </a:prstGeom>
          <a:solidFill>
            <a:srgbClr val="B22222"/>
          </a:solidFill>
          <a:ln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981229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개체 3" hidden="1">
            <a:extLst>
              <a:ext uri="{FF2B5EF4-FFF2-40B4-BE49-F238E27FC236}">
                <a16:creationId xmlns:a16="http://schemas.microsoft.com/office/drawing/2014/main" id="{BD82EEE4-6B32-E166-C3EC-13A8CEAE3B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79922796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4" name="개체 3" hidden="1">
                        <a:extLst>
                          <a:ext uri="{FF2B5EF4-FFF2-40B4-BE49-F238E27FC236}">
                            <a16:creationId xmlns:a16="http://schemas.microsoft.com/office/drawing/2014/main" id="{BD82EEE4-6B32-E166-C3EC-13A8CEAE3B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EF0FCADE-AC7A-4542-770E-D1A8EBCFF5CC}"/>
              </a:ext>
            </a:extLst>
          </p:cNvPr>
          <p:cNvSpPr txBox="1"/>
          <p:nvPr/>
        </p:nvSpPr>
        <p:spPr>
          <a:xfrm>
            <a:off x="700606" y="1476983"/>
            <a:ext cx="528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dirty="0"/>
              <a:t>계층별</a:t>
            </a:r>
            <a:r>
              <a:rPr lang="en-US" altLang="ko-KR" dirty="0"/>
              <a:t> K-fold </a:t>
            </a:r>
            <a:r>
              <a:rPr lang="ko-KR" altLang="en-US" dirty="0"/>
              <a:t>교차 검증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2E43F0-05D1-F2CD-2FDC-FCCA8437670F}"/>
              </a:ext>
            </a:extLst>
          </p:cNvPr>
          <p:cNvSpPr txBox="1"/>
          <p:nvPr/>
        </p:nvSpPr>
        <p:spPr>
          <a:xfrm>
            <a:off x="6003845" y="5267861"/>
            <a:ext cx="5600153" cy="523220"/>
          </a:xfrm>
          <a:prstGeom prst="rect">
            <a:avLst/>
          </a:prstGeom>
          <a:solidFill>
            <a:srgbClr val="FEB93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주기가 다른 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개의 사이클을 지닌 데이터 특성을 반영하기 위해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원본 데이터의 분포를 반영하는 </a:t>
            </a:r>
            <a:r>
              <a:rPr lang="ko-KR" altLang="en-US" sz="1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계층별 </a:t>
            </a:r>
            <a:r>
              <a:rPr lang="en-US" altLang="ko-KR" sz="1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KFOLD </a:t>
            </a:r>
            <a:r>
              <a:rPr lang="ko-KR" altLang="en-US" sz="1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교차 검증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활용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7C85496-3CB4-2CF6-2ED4-37E17DC5ACCE}"/>
              </a:ext>
            </a:extLst>
          </p:cNvPr>
          <p:cNvSpPr txBox="1"/>
          <p:nvPr/>
        </p:nvSpPr>
        <p:spPr>
          <a:xfrm>
            <a:off x="1187087" y="2515807"/>
            <a:ext cx="3477255" cy="54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67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467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회귀</a:t>
            </a:r>
            <a:r>
              <a:rPr lang="en-US" altLang="ko-KR" sz="1467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</a:t>
            </a:r>
            <a:r>
              <a:rPr lang="ko-KR" altLang="en-US" sz="1467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일반적 방법론 </a:t>
            </a:r>
            <a:r>
              <a:rPr lang="en-US" altLang="ko-KR" sz="1467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KFOLD </a:t>
            </a:r>
            <a:r>
              <a:rPr lang="ko-KR" altLang="en-US" sz="1467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교차 검증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A5C7C12-A80B-EE25-4449-4C2BE30F6F8A}"/>
              </a:ext>
            </a:extLst>
          </p:cNvPr>
          <p:cNvSpPr txBox="1"/>
          <p:nvPr/>
        </p:nvSpPr>
        <p:spPr>
          <a:xfrm>
            <a:off x="439139" y="4334016"/>
            <a:ext cx="3152368" cy="1153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333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장점</a:t>
            </a:r>
            <a:endParaRPr lang="en-US" altLang="ko-KR" sz="1333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28594" indent="-228594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특정 데이터셋에 </a:t>
            </a:r>
            <a:r>
              <a:rPr lang="ko-KR" altLang="en-US" sz="12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과적합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방지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일반화된 모델 생성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과소적합 방지</a:t>
            </a: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데이터셋 규모가 </a:t>
            </a:r>
            <a:r>
              <a:rPr lang="ko-KR" altLang="en-US" sz="12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작을경우</a:t>
            </a: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BA8FBA8D-B6ED-65CF-91E9-EEE6AFC581D9}"/>
              </a:ext>
            </a:extLst>
          </p:cNvPr>
          <p:cNvGrpSpPr/>
          <p:nvPr/>
        </p:nvGrpSpPr>
        <p:grpSpPr>
          <a:xfrm>
            <a:off x="415949" y="2989103"/>
            <a:ext cx="4924456" cy="1289283"/>
            <a:chOff x="485216" y="2180867"/>
            <a:chExt cx="3693342" cy="96696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16AACE0-40E9-4969-84BB-77CA3188D4D0}"/>
                </a:ext>
              </a:extLst>
            </p:cNvPr>
            <p:cNvSpPr/>
            <p:nvPr/>
          </p:nvSpPr>
          <p:spPr>
            <a:xfrm>
              <a:off x="803427" y="2180868"/>
              <a:ext cx="658331" cy="179944"/>
            </a:xfrm>
            <a:prstGeom prst="rect">
              <a:avLst/>
            </a:prstGeom>
            <a:solidFill>
              <a:srgbClr val="F2CC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Test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49D5E69-CF94-2E17-80D6-EBC56A35B15B}"/>
                </a:ext>
              </a:extLst>
            </p:cNvPr>
            <p:cNvSpPr/>
            <p:nvPr/>
          </p:nvSpPr>
          <p:spPr>
            <a:xfrm>
              <a:off x="1482627" y="2180868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3DA7896-F798-F0F2-D318-2FE4439ECB6F}"/>
                </a:ext>
              </a:extLst>
            </p:cNvPr>
            <p:cNvSpPr/>
            <p:nvPr/>
          </p:nvSpPr>
          <p:spPr>
            <a:xfrm>
              <a:off x="2161827" y="2180868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DCA1044-25C3-316B-8BEF-D03B4BF27BF8}"/>
                </a:ext>
              </a:extLst>
            </p:cNvPr>
            <p:cNvSpPr/>
            <p:nvPr/>
          </p:nvSpPr>
          <p:spPr>
            <a:xfrm>
              <a:off x="2841027" y="2180868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15A21-CD27-B3E6-E8F9-4D385BC7AE8C}"/>
                </a:ext>
              </a:extLst>
            </p:cNvPr>
            <p:cNvSpPr/>
            <p:nvPr/>
          </p:nvSpPr>
          <p:spPr>
            <a:xfrm>
              <a:off x="3520227" y="2180868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E82228C-096C-B1CF-70E0-46AB2931D7DE}"/>
                </a:ext>
              </a:extLst>
            </p:cNvPr>
            <p:cNvSpPr/>
            <p:nvPr/>
          </p:nvSpPr>
          <p:spPr>
            <a:xfrm>
              <a:off x="803427" y="2380762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BBC5E72-C3EA-9221-EF3D-020EAC79076F}"/>
                </a:ext>
              </a:extLst>
            </p:cNvPr>
            <p:cNvSpPr/>
            <p:nvPr/>
          </p:nvSpPr>
          <p:spPr>
            <a:xfrm>
              <a:off x="1482627" y="2380762"/>
              <a:ext cx="658331" cy="179944"/>
            </a:xfrm>
            <a:prstGeom prst="rect">
              <a:avLst/>
            </a:prstGeom>
            <a:solidFill>
              <a:srgbClr val="F2CC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Test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0E14E4D-7DAC-6EAE-4174-11B78334EF23}"/>
                </a:ext>
              </a:extLst>
            </p:cNvPr>
            <p:cNvSpPr/>
            <p:nvPr/>
          </p:nvSpPr>
          <p:spPr>
            <a:xfrm>
              <a:off x="2161827" y="2380762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06A7792-FD17-3804-CEE6-3F39B488F44B}"/>
                </a:ext>
              </a:extLst>
            </p:cNvPr>
            <p:cNvSpPr/>
            <p:nvPr/>
          </p:nvSpPr>
          <p:spPr>
            <a:xfrm>
              <a:off x="2841027" y="2380762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57B308D-1DCF-4825-0C02-7759BBBB617A}"/>
                </a:ext>
              </a:extLst>
            </p:cNvPr>
            <p:cNvSpPr/>
            <p:nvPr/>
          </p:nvSpPr>
          <p:spPr>
            <a:xfrm>
              <a:off x="3520227" y="2380762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F7699FB-37F4-7276-B23E-CD54AF01BF37}"/>
                </a:ext>
              </a:extLst>
            </p:cNvPr>
            <p:cNvSpPr/>
            <p:nvPr/>
          </p:nvSpPr>
          <p:spPr>
            <a:xfrm>
              <a:off x="803427" y="2573036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F95A95A-37AF-ECAF-95A0-AD3135C61F9F}"/>
                </a:ext>
              </a:extLst>
            </p:cNvPr>
            <p:cNvSpPr/>
            <p:nvPr/>
          </p:nvSpPr>
          <p:spPr>
            <a:xfrm>
              <a:off x="1482627" y="2573036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B266A75-418C-F6E7-BA9E-572A11CDCAC8}"/>
                </a:ext>
              </a:extLst>
            </p:cNvPr>
            <p:cNvSpPr/>
            <p:nvPr/>
          </p:nvSpPr>
          <p:spPr>
            <a:xfrm>
              <a:off x="2161827" y="2573036"/>
              <a:ext cx="658331" cy="179944"/>
            </a:xfrm>
            <a:prstGeom prst="rect">
              <a:avLst/>
            </a:prstGeom>
            <a:solidFill>
              <a:srgbClr val="F2CC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Test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79C146E-A292-B8AD-FE5C-098EFB0CB5D1}"/>
                </a:ext>
              </a:extLst>
            </p:cNvPr>
            <p:cNvSpPr/>
            <p:nvPr/>
          </p:nvSpPr>
          <p:spPr>
            <a:xfrm>
              <a:off x="2841027" y="2573036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7C4C4E2-02C1-DD56-A68B-B48DD18CD4AE}"/>
                </a:ext>
              </a:extLst>
            </p:cNvPr>
            <p:cNvSpPr/>
            <p:nvPr/>
          </p:nvSpPr>
          <p:spPr>
            <a:xfrm>
              <a:off x="3520227" y="2573036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D1B3894-3BB7-73B9-D346-554A0DD7572F}"/>
                </a:ext>
              </a:extLst>
            </p:cNvPr>
            <p:cNvSpPr/>
            <p:nvPr/>
          </p:nvSpPr>
          <p:spPr>
            <a:xfrm>
              <a:off x="803427" y="2766461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0DDA1B0-D2E5-E108-3209-B6C03C6F007B}"/>
                </a:ext>
              </a:extLst>
            </p:cNvPr>
            <p:cNvSpPr/>
            <p:nvPr/>
          </p:nvSpPr>
          <p:spPr>
            <a:xfrm>
              <a:off x="1482627" y="2766461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4B0D49D-9FFB-61A3-0614-36F75D3A8A72}"/>
                </a:ext>
              </a:extLst>
            </p:cNvPr>
            <p:cNvSpPr/>
            <p:nvPr/>
          </p:nvSpPr>
          <p:spPr>
            <a:xfrm>
              <a:off x="2161827" y="2766461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CEDC13B-C834-D271-FA41-8B49B100ECF5}"/>
                </a:ext>
              </a:extLst>
            </p:cNvPr>
            <p:cNvSpPr/>
            <p:nvPr/>
          </p:nvSpPr>
          <p:spPr>
            <a:xfrm>
              <a:off x="2841027" y="2766461"/>
              <a:ext cx="658331" cy="179944"/>
            </a:xfrm>
            <a:prstGeom prst="rect">
              <a:avLst/>
            </a:prstGeom>
            <a:solidFill>
              <a:srgbClr val="F2CC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Test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7255FA7-42E9-7124-0658-0AA917A60829}"/>
                </a:ext>
              </a:extLst>
            </p:cNvPr>
            <p:cNvSpPr/>
            <p:nvPr/>
          </p:nvSpPr>
          <p:spPr>
            <a:xfrm>
              <a:off x="3520227" y="2766461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4C99768-90F0-496D-A4FD-6A5E594C96C6}"/>
                </a:ext>
              </a:extLst>
            </p:cNvPr>
            <p:cNvSpPr/>
            <p:nvPr/>
          </p:nvSpPr>
          <p:spPr>
            <a:xfrm>
              <a:off x="803427" y="2967885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61832E2-0DDA-98F1-FEF1-A4746DCB8E4F}"/>
                </a:ext>
              </a:extLst>
            </p:cNvPr>
            <p:cNvSpPr/>
            <p:nvPr/>
          </p:nvSpPr>
          <p:spPr>
            <a:xfrm>
              <a:off x="1482627" y="2967885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EB9158C-F5B6-59DA-3107-3C729C9C1970}"/>
                </a:ext>
              </a:extLst>
            </p:cNvPr>
            <p:cNvSpPr/>
            <p:nvPr/>
          </p:nvSpPr>
          <p:spPr>
            <a:xfrm>
              <a:off x="2161827" y="2967885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D1993D0-0BAC-33C3-8F04-8DA6876A2759}"/>
                </a:ext>
              </a:extLst>
            </p:cNvPr>
            <p:cNvSpPr/>
            <p:nvPr/>
          </p:nvSpPr>
          <p:spPr>
            <a:xfrm>
              <a:off x="2841027" y="2967885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EE6AC2B-2E45-F426-6DEF-68DD6AC6CA29}"/>
                </a:ext>
              </a:extLst>
            </p:cNvPr>
            <p:cNvSpPr/>
            <p:nvPr/>
          </p:nvSpPr>
          <p:spPr>
            <a:xfrm>
              <a:off x="3520227" y="2967885"/>
              <a:ext cx="658331" cy="179944"/>
            </a:xfrm>
            <a:prstGeom prst="rect">
              <a:avLst/>
            </a:prstGeom>
            <a:solidFill>
              <a:srgbClr val="F2CC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Test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03131AF-6359-D688-8964-C10E44ACBBDF}"/>
                </a:ext>
              </a:extLst>
            </p:cNvPr>
            <p:cNvSpPr txBox="1"/>
            <p:nvPr/>
          </p:nvSpPr>
          <p:spPr>
            <a:xfrm>
              <a:off x="485216" y="2180867"/>
              <a:ext cx="361322" cy="17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33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CV1</a:t>
              </a:r>
              <a:endParaRPr lang="en-US" altLang="ko-KR" sz="933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F9EC0BB-D63D-943A-A252-BCDE5303AD3F}"/>
                </a:ext>
              </a:extLst>
            </p:cNvPr>
            <p:cNvSpPr txBox="1"/>
            <p:nvPr/>
          </p:nvSpPr>
          <p:spPr>
            <a:xfrm>
              <a:off x="485216" y="2378411"/>
              <a:ext cx="361322" cy="17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33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CV2</a:t>
              </a:r>
              <a:endParaRPr lang="en-US" altLang="ko-KR" sz="933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C6CF972-A8E1-AC33-B517-9B121E0CD9E9}"/>
                </a:ext>
              </a:extLst>
            </p:cNvPr>
            <p:cNvSpPr txBox="1"/>
            <p:nvPr/>
          </p:nvSpPr>
          <p:spPr>
            <a:xfrm>
              <a:off x="485216" y="2568335"/>
              <a:ext cx="361322" cy="17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33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CV3</a:t>
              </a:r>
              <a:endParaRPr lang="en-US" altLang="ko-KR" sz="933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50F89B7-BCF1-049B-07A5-03CF193E818C}"/>
                </a:ext>
              </a:extLst>
            </p:cNvPr>
            <p:cNvSpPr txBox="1"/>
            <p:nvPr/>
          </p:nvSpPr>
          <p:spPr>
            <a:xfrm>
              <a:off x="485216" y="2758259"/>
              <a:ext cx="361322" cy="17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33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CV4</a:t>
              </a:r>
              <a:endParaRPr lang="en-US" altLang="ko-KR" sz="933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1E4E07D-CE6B-478F-63FC-3C4CB8ABFF1A}"/>
                </a:ext>
              </a:extLst>
            </p:cNvPr>
            <p:cNvSpPr txBox="1"/>
            <p:nvPr/>
          </p:nvSpPr>
          <p:spPr>
            <a:xfrm>
              <a:off x="485216" y="2963423"/>
              <a:ext cx="361322" cy="17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33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CV5</a:t>
              </a:r>
              <a:endParaRPr lang="en-US" altLang="ko-KR" sz="933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41588E7D-E361-34E3-38D9-D21C0B63164D}"/>
              </a:ext>
            </a:extLst>
          </p:cNvPr>
          <p:cNvSpPr txBox="1"/>
          <p:nvPr/>
        </p:nvSpPr>
        <p:spPr>
          <a:xfrm>
            <a:off x="439139" y="5264903"/>
            <a:ext cx="5287781" cy="59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333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단점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28594" indent="-228594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데이터가 클래스가 불균형한 경우</a:t>
            </a: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학습 데이터가 고루 분할되지 못함</a:t>
            </a:r>
            <a:endParaRPr lang="en-US" altLang="ko-KR" sz="1067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3E8F29B-5B38-10EF-2B17-1E52ACEA6BD3}"/>
              </a:ext>
            </a:extLst>
          </p:cNvPr>
          <p:cNvSpPr/>
          <p:nvPr/>
        </p:nvSpPr>
        <p:spPr>
          <a:xfrm>
            <a:off x="412367" y="2370836"/>
            <a:ext cx="5038587" cy="3557451"/>
          </a:xfrm>
          <a:prstGeom prst="rect">
            <a:avLst/>
          </a:prstGeom>
          <a:noFill/>
          <a:ln w="15875"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523B14E-64E5-7DF4-88AE-F74579578073}"/>
              </a:ext>
            </a:extLst>
          </p:cNvPr>
          <p:cNvSpPr/>
          <p:nvPr/>
        </p:nvSpPr>
        <p:spPr>
          <a:xfrm>
            <a:off x="5735616" y="2192965"/>
            <a:ext cx="6096689" cy="3913196"/>
          </a:xfrm>
          <a:prstGeom prst="rect">
            <a:avLst/>
          </a:prstGeom>
          <a:noFill/>
          <a:ln w="15875">
            <a:solidFill>
              <a:srgbClr val="6B6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6" name="이등변 삼각형 65">
            <a:extLst>
              <a:ext uri="{FF2B5EF4-FFF2-40B4-BE49-F238E27FC236}">
                <a16:creationId xmlns:a16="http://schemas.microsoft.com/office/drawing/2014/main" id="{DF9FA831-26F1-7678-0640-5EEBC9194584}"/>
              </a:ext>
            </a:extLst>
          </p:cNvPr>
          <p:cNvSpPr/>
          <p:nvPr/>
        </p:nvSpPr>
        <p:spPr>
          <a:xfrm rot="5400000">
            <a:off x="5164707" y="4090455"/>
            <a:ext cx="860181" cy="154043"/>
          </a:xfrm>
          <a:prstGeom prst="triangle">
            <a:avLst/>
          </a:prstGeom>
          <a:solidFill>
            <a:srgbClr val="9A9A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B3D17A6-4F93-51D4-9004-A04EA425C802}"/>
              </a:ext>
            </a:extLst>
          </p:cNvPr>
          <p:cNvSpPr txBox="1"/>
          <p:nvPr/>
        </p:nvSpPr>
        <p:spPr>
          <a:xfrm>
            <a:off x="7045333" y="2363407"/>
            <a:ext cx="3477255" cy="54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67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활용 방법론 </a:t>
            </a:r>
            <a:r>
              <a:rPr lang="en-US" altLang="ko-KR" sz="1467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</a:t>
            </a:r>
            <a:r>
              <a:rPr lang="ko-KR" altLang="en-US" sz="1467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계층별 </a:t>
            </a:r>
            <a:r>
              <a:rPr lang="en-US" altLang="ko-KR" sz="1467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KFOLD </a:t>
            </a:r>
            <a:r>
              <a:rPr lang="ko-KR" altLang="en-US" sz="1467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교차 검증</a:t>
            </a:r>
          </a:p>
        </p:txBody>
      </p:sp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E3B182C3-DF66-4CD8-1F29-0EA40EFFC5BD}"/>
              </a:ext>
            </a:extLst>
          </p:cNvPr>
          <p:cNvGrpSpPr/>
          <p:nvPr/>
        </p:nvGrpSpPr>
        <p:grpSpPr>
          <a:xfrm>
            <a:off x="6257563" y="2836703"/>
            <a:ext cx="4924456" cy="667319"/>
            <a:chOff x="4646801" y="2127527"/>
            <a:chExt cx="3693342" cy="500489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F5312BE-DB8A-03D3-FA02-C205AA4D8C23}"/>
                </a:ext>
              </a:extLst>
            </p:cNvPr>
            <p:cNvSpPr/>
            <p:nvPr/>
          </p:nvSpPr>
          <p:spPr>
            <a:xfrm>
              <a:off x="4965012" y="2127528"/>
              <a:ext cx="658331" cy="179944"/>
            </a:xfrm>
            <a:prstGeom prst="rect">
              <a:avLst/>
            </a:prstGeom>
            <a:solidFill>
              <a:srgbClr val="F2CC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Test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10ED51F1-75B6-B177-3DA5-A4DA7B177009}"/>
                </a:ext>
              </a:extLst>
            </p:cNvPr>
            <p:cNvSpPr/>
            <p:nvPr/>
          </p:nvSpPr>
          <p:spPr>
            <a:xfrm>
              <a:off x="5644212" y="2127528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241A083-8667-72C4-39B2-FDB2F3B8DE60}"/>
                </a:ext>
              </a:extLst>
            </p:cNvPr>
            <p:cNvSpPr/>
            <p:nvPr/>
          </p:nvSpPr>
          <p:spPr>
            <a:xfrm>
              <a:off x="6323412" y="2127528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F611D63-5229-796D-B66B-4BC848366FD3}"/>
                </a:ext>
              </a:extLst>
            </p:cNvPr>
            <p:cNvSpPr/>
            <p:nvPr/>
          </p:nvSpPr>
          <p:spPr>
            <a:xfrm>
              <a:off x="7002612" y="2127528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B10354C5-8795-D07C-1474-7239A6E1DF02}"/>
                </a:ext>
              </a:extLst>
            </p:cNvPr>
            <p:cNvSpPr/>
            <p:nvPr/>
          </p:nvSpPr>
          <p:spPr>
            <a:xfrm>
              <a:off x="7681812" y="2127528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EBD7E4F5-D36B-B09D-A9EF-3320B4529F00}"/>
                </a:ext>
              </a:extLst>
            </p:cNvPr>
            <p:cNvSpPr/>
            <p:nvPr/>
          </p:nvSpPr>
          <p:spPr>
            <a:xfrm>
              <a:off x="4965012" y="2448072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FBA53075-62C1-5011-26A3-64C4C32045A0}"/>
                </a:ext>
              </a:extLst>
            </p:cNvPr>
            <p:cNvSpPr/>
            <p:nvPr/>
          </p:nvSpPr>
          <p:spPr>
            <a:xfrm>
              <a:off x="5644212" y="2448072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31317AF-529C-A3E2-0EC4-8361E2990F92}"/>
                </a:ext>
              </a:extLst>
            </p:cNvPr>
            <p:cNvSpPr/>
            <p:nvPr/>
          </p:nvSpPr>
          <p:spPr>
            <a:xfrm>
              <a:off x="6323412" y="2448072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764AFB11-93FF-2F57-75AF-BEA55A866CA0}"/>
                </a:ext>
              </a:extLst>
            </p:cNvPr>
            <p:cNvSpPr/>
            <p:nvPr/>
          </p:nvSpPr>
          <p:spPr>
            <a:xfrm>
              <a:off x="7002612" y="2448072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CF5957BB-85A8-77F0-DC62-701740180C99}"/>
                </a:ext>
              </a:extLst>
            </p:cNvPr>
            <p:cNvSpPr/>
            <p:nvPr/>
          </p:nvSpPr>
          <p:spPr>
            <a:xfrm>
              <a:off x="7681812" y="2448072"/>
              <a:ext cx="658331" cy="179944"/>
            </a:xfrm>
            <a:prstGeom prst="rect">
              <a:avLst/>
            </a:prstGeom>
            <a:solidFill>
              <a:srgbClr val="F2CC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Test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A5FC840-B27F-7D2C-9D1D-FED7D4D32D73}"/>
                </a:ext>
              </a:extLst>
            </p:cNvPr>
            <p:cNvSpPr txBox="1"/>
            <p:nvPr/>
          </p:nvSpPr>
          <p:spPr>
            <a:xfrm>
              <a:off x="4646801" y="2127527"/>
              <a:ext cx="361322" cy="17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33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CV1</a:t>
              </a:r>
              <a:endParaRPr lang="en-US" altLang="ko-KR" sz="933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6981D6B-1AD3-C62B-BE4D-3C7A5B13CB90}"/>
                </a:ext>
              </a:extLst>
            </p:cNvPr>
            <p:cNvSpPr txBox="1"/>
            <p:nvPr/>
          </p:nvSpPr>
          <p:spPr>
            <a:xfrm>
              <a:off x="4646801" y="2443610"/>
              <a:ext cx="361322" cy="17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33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CV5</a:t>
              </a:r>
              <a:endParaRPr lang="en-US" altLang="ko-KR" sz="933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F472E210-7DE0-FB0A-0F01-F1360C0B1CE9}"/>
                </a:ext>
              </a:extLst>
            </p:cNvPr>
            <p:cNvSpPr/>
            <p:nvPr/>
          </p:nvSpPr>
          <p:spPr>
            <a:xfrm>
              <a:off x="6636964" y="2318272"/>
              <a:ext cx="31227" cy="32400"/>
            </a:xfrm>
            <a:prstGeom prst="ellipse">
              <a:avLst/>
            </a:prstGeom>
            <a:solidFill>
              <a:srgbClr val="6B6B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E17A4E93-B87D-B2BA-F6D1-BDD272B103DD}"/>
                </a:ext>
              </a:extLst>
            </p:cNvPr>
            <p:cNvSpPr/>
            <p:nvPr/>
          </p:nvSpPr>
          <p:spPr>
            <a:xfrm>
              <a:off x="6636964" y="2366972"/>
              <a:ext cx="31227" cy="32400"/>
            </a:xfrm>
            <a:prstGeom prst="ellipse">
              <a:avLst/>
            </a:prstGeom>
            <a:solidFill>
              <a:srgbClr val="6B6B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DD9AA9A8-1B51-444D-DA98-F844C425FEA0}"/>
                </a:ext>
              </a:extLst>
            </p:cNvPr>
            <p:cNvSpPr/>
            <p:nvPr/>
          </p:nvSpPr>
          <p:spPr>
            <a:xfrm>
              <a:off x="6636964" y="2415672"/>
              <a:ext cx="31227" cy="32400"/>
            </a:xfrm>
            <a:prstGeom prst="ellipse">
              <a:avLst/>
            </a:prstGeom>
            <a:solidFill>
              <a:srgbClr val="6B6B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491C3AA2-5834-F68F-E2F4-24113A5D444F}"/>
              </a:ext>
            </a:extLst>
          </p:cNvPr>
          <p:cNvCxnSpPr>
            <a:cxnSpLocks/>
            <a:stCxn id="100" idx="2"/>
            <a:endCxn id="114" idx="0"/>
          </p:cNvCxnSpPr>
          <p:nvPr/>
        </p:nvCxnSpPr>
        <p:spPr>
          <a:xfrm flipH="1">
            <a:off x="6380676" y="3504021"/>
            <a:ext cx="740056" cy="45668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1042E209-D870-3296-6BAF-648E0750589D}"/>
              </a:ext>
            </a:extLst>
          </p:cNvPr>
          <p:cNvCxnSpPr>
            <a:cxnSpLocks/>
            <a:stCxn id="101" idx="2"/>
            <a:endCxn id="149" idx="0"/>
          </p:cNvCxnSpPr>
          <p:nvPr/>
        </p:nvCxnSpPr>
        <p:spPr>
          <a:xfrm flipH="1">
            <a:off x="7573111" y="3504021"/>
            <a:ext cx="453221" cy="45668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71FBC616-B99D-1333-1258-2E2E28F60AB5}"/>
              </a:ext>
            </a:extLst>
          </p:cNvPr>
          <p:cNvSpPr/>
          <p:nvPr/>
        </p:nvSpPr>
        <p:spPr>
          <a:xfrm>
            <a:off x="6202390" y="3155882"/>
            <a:ext cx="5163140" cy="456356"/>
          </a:xfrm>
          <a:prstGeom prst="rect">
            <a:avLst/>
          </a:prstGeom>
          <a:noFill/>
          <a:ln w="12700">
            <a:solidFill>
              <a:srgbClr val="A5003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942A2299-ED11-C140-4153-BDD90535DFAC}"/>
              </a:ext>
            </a:extLst>
          </p:cNvPr>
          <p:cNvGrpSpPr/>
          <p:nvPr/>
        </p:nvGrpSpPr>
        <p:grpSpPr>
          <a:xfrm>
            <a:off x="5879177" y="3855934"/>
            <a:ext cx="1003003" cy="1032083"/>
            <a:chOff x="4409381" y="2891949"/>
            <a:chExt cx="752252" cy="774062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4B4B46A8-59D3-BA5D-EAF4-1CEEF82F6BD3}"/>
                </a:ext>
              </a:extLst>
            </p:cNvPr>
            <p:cNvSpPr/>
            <p:nvPr/>
          </p:nvSpPr>
          <p:spPr>
            <a:xfrm>
              <a:off x="4409381" y="2970526"/>
              <a:ext cx="752252" cy="61690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cxnSp>
          <p:nvCxnSpPr>
            <p:cNvPr id="138" name="연결선: 꺾임 137">
              <a:extLst>
                <a:ext uri="{FF2B5EF4-FFF2-40B4-BE49-F238E27FC236}">
                  <a16:creationId xmlns:a16="http://schemas.microsoft.com/office/drawing/2014/main" id="{24B0C9A6-2FCE-7FF6-DC59-26E0DF81C401}"/>
                </a:ext>
              </a:extLst>
            </p:cNvPr>
            <p:cNvCxnSpPr>
              <a:cxnSpLocks/>
            </p:cNvCxnSpPr>
            <p:nvPr/>
          </p:nvCxnSpPr>
          <p:spPr>
            <a:xfrm>
              <a:off x="4557633" y="3049770"/>
              <a:ext cx="480500" cy="406629"/>
            </a:xfrm>
            <a:prstGeom prst="bentConnector3">
              <a:avLst>
                <a:gd name="adj1" fmla="val 938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A0D321B-6939-5D11-9001-7AE17FECF983}"/>
                </a:ext>
              </a:extLst>
            </p:cNvPr>
            <p:cNvSpPr txBox="1"/>
            <p:nvPr/>
          </p:nvSpPr>
          <p:spPr>
            <a:xfrm>
              <a:off x="4534592" y="3429584"/>
              <a:ext cx="293732" cy="1615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C1</a:t>
              </a:r>
              <a:endParaRPr lang="ko-KR" altLang="en-US" sz="8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8CF1F236-6981-A726-D3F9-89B7440367BE}"/>
                </a:ext>
              </a:extLst>
            </p:cNvPr>
            <p:cNvSpPr txBox="1"/>
            <p:nvPr/>
          </p:nvSpPr>
          <p:spPr>
            <a:xfrm>
              <a:off x="4744401" y="3429584"/>
              <a:ext cx="293732" cy="1615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C2</a:t>
              </a:r>
              <a:endParaRPr lang="ko-KR" altLang="en-US" sz="8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EBF113A-3EA8-C244-1010-D19550F422E5}"/>
                </a:ext>
              </a:extLst>
            </p:cNvPr>
            <p:cNvSpPr txBox="1"/>
            <p:nvPr/>
          </p:nvSpPr>
          <p:spPr>
            <a:xfrm rot="16200000">
              <a:off x="4099714" y="3205858"/>
              <a:ext cx="774062" cy="1462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67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Distribution</a:t>
              </a:r>
              <a:endParaRPr lang="ko-KR" altLang="en-US" sz="667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45" name="사각형: 둥근 모서리 144">
              <a:extLst>
                <a:ext uri="{FF2B5EF4-FFF2-40B4-BE49-F238E27FC236}">
                  <a16:creationId xmlns:a16="http://schemas.microsoft.com/office/drawing/2014/main" id="{3A611C9D-7026-BFBD-F812-39608CD801BF}"/>
                </a:ext>
              </a:extLst>
            </p:cNvPr>
            <p:cNvSpPr/>
            <p:nvPr/>
          </p:nvSpPr>
          <p:spPr>
            <a:xfrm>
              <a:off x="4625246" y="3269437"/>
              <a:ext cx="119155" cy="1843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46" name="사각형: 둥근 모서리 145">
              <a:extLst>
                <a:ext uri="{FF2B5EF4-FFF2-40B4-BE49-F238E27FC236}">
                  <a16:creationId xmlns:a16="http://schemas.microsoft.com/office/drawing/2014/main" id="{FE8D0444-70E3-CCEA-C75A-C16A20BAA7A8}"/>
                </a:ext>
              </a:extLst>
            </p:cNvPr>
            <p:cNvSpPr/>
            <p:nvPr/>
          </p:nvSpPr>
          <p:spPr>
            <a:xfrm>
              <a:off x="4831475" y="3102723"/>
              <a:ext cx="119155" cy="35106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870374C8-8E4C-6B9F-92D6-136B8931A6F5}"/>
              </a:ext>
            </a:extLst>
          </p:cNvPr>
          <p:cNvGrpSpPr/>
          <p:nvPr/>
        </p:nvGrpSpPr>
        <p:grpSpPr>
          <a:xfrm>
            <a:off x="7071612" y="3855934"/>
            <a:ext cx="1003003" cy="1032083"/>
            <a:chOff x="4409381" y="2891949"/>
            <a:chExt cx="752252" cy="774062"/>
          </a:xfrm>
        </p:grpSpPr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853DC634-2ED9-5B3F-5F63-3D426DC3126E}"/>
                </a:ext>
              </a:extLst>
            </p:cNvPr>
            <p:cNvSpPr/>
            <p:nvPr/>
          </p:nvSpPr>
          <p:spPr>
            <a:xfrm>
              <a:off x="4409381" y="2970526"/>
              <a:ext cx="752252" cy="61690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cxnSp>
          <p:nvCxnSpPr>
            <p:cNvPr id="150" name="연결선: 꺾임 149">
              <a:extLst>
                <a:ext uri="{FF2B5EF4-FFF2-40B4-BE49-F238E27FC236}">
                  <a16:creationId xmlns:a16="http://schemas.microsoft.com/office/drawing/2014/main" id="{17194799-12A6-CA7B-56DD-904B492A22CA}"/>
                </a:ext>
              </a:extLst>
            </p:cNvPr>
            <p:cNvCxnSpPr>
              <a:cxnSpLocks/>
            </p:cNvCxnSpPr>
            <p:nvPr/>
          </p:nvCxnSpPr>
          <p:spPr>
            <a:xfrm>
              <a:off x="4557633" y="3049770"/>
              <a:ext cx="480500" cy="406629"/>
            </a:xfrm>
            <a:prstGeom prst="bentConnector3">
              <a:avLst>
                <a:gd name="adj1" fmla="val 938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1393817-2BEF-3429-2302-0948159135A3}"/>
                </a:ext>
              </a:extLst>
            </p:cNvPr>
            <p:cNvSpPr txBox="1"/>
            <p:nvPr/>
          </p:nvSpPr>
          <p:spPr>
            <a:xfrm>
              <a:off x="4534592" y="3429584"/>
              <a:ext cx="293732" cy="1615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C1</a:t>
              </a:r>
              <a:endParaRPr lang="ko-KR" altLang="en-US" sz="8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0C425AD9-397A-A274-F1D0-82A091524596}"/>
                </a:ext>
              </a:extLst>
            </p:cNvPr>
            <p:cNvSpPr txBox="1"/>
            <p:nvPr/>
          </p:nvSpPr>
          <p:spPr>
            <a:xfrm>
              <a:off x="4744401" y="3429584"/>
              <a:ext cx="293732" cy="1615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C2</a:t>
              </a:r>
              <a:endParaRPr lang="ko-KR" altLang="en-US" sz="8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52B341ED-1702-18F0-3BA4-0399FFAFD5E2}"/>
                </a:ext>
              </a:extLst>
            </p:cNvPr>
            <p:cNvSpPr txBox="1"/>
            <p:nvPr/>
          </p:nvSpPr>
          <p:spPr>
            <a:xfrm rot="16200000">
              <a:off x="4099714" y="3205858"/>
              <a:ext cx="774062" cy="1462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67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Distribution</a:t>
              </a:r>
              <a:endParaRPr lang="ko-KR" altLang="en-US" sz="667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54" name="사각형: 둥근 모서리 153">
              <a:extLst>
                <a:ext uri="{FF2B5EF4-FFF2-40B4-BE49-F238E27FC236}">
                  <a16:creationId xmlns:a16="http://schemas.microsoft.com/office/drawing/2014/main" id="{C40B728D-66C9-8873-66A9-E7F3532DB0AD}"/>
                </a:ext>
              </a:extLst>
            </p:cNvPr>
            <p:cNvSpPr/>
            <p:nvPr/>
          </p:nvSpPr>
          <p:spPr>
            <a:xfrm>
              <a:off x="4625246" y="3269437"/>
              <a:ext cx="119155" cy="1843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55" name="사각형: 둥근 모서리 154">
              <a:extLst>
                <a:ext uri="{FF2B5EF4-FFF2-40B4-BE49-F238E27FC236}">
                  <a16:creationId xmlns:a16="http://schemas.microsoft.com/office/drawing/2014/main" id="{16B1B6CA-AA48-3542-D0C8-E151823FB131}"/>
                </a:ext>
              </a:extLst>
            </p:cNvPr>
            <p:cNvSpPr/>
            <p:nvPr/>
          </p:nvSpPr>
          <p:spPr>
            <a:xfrm>
              <a:off x="4831475" y="3102723"/>
              <a:ext cx="119155" cy="35106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20BB35C0-7ABE-9AE4-1A47-2D0717229AD8}"/>
              </a:ext>
            </a:extLst>
          </p:cNvPr>
          <p:cNvGrpSpPr/>
          <p:nvPr/>
        </p:nvGrpSpPr>
        <p:grpSpPr>
          <a:xfrm>
            <a:off x="8264046" y="3855934"/>
            <a:ext cx="1003003" cy="1032083"/>
            <a:chOff x="4409381" y="2891949"/>
            <a:chExt cx="752252" cy="774062"/>
          </a:xfrm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C6B5BAB0-D945-2DFA-4534-B491C186BE4F}"/>
                </a:ext>
              </a:extLst>
            </p:cNvPr>
            <p:cNvSpPr/>
            <p:nvPr/>
          </p:nvSpPr>
          <p:spPr>
            <a:xfrm>
              <a:off x="4409381" y="2970526"/>
              <a:ext cx="752252" cy="61690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cxnSp>
          <p:nvCxnSpPr>
            <p:cNvPr id="158" name="연결선: 꺾임 157">
              <a:extLst>
                <a:ext uri="{FF2B5EF4-FFF2-40B4-BE49-F238E27FC236}">
                  <a16:creationId xmlns:a16="http://schemas.microsoft.com/office/drawing/2014/main" id="{74F8AF32-1B78-936C-6E1C-5B65E3C6FA54}"/>
                </a:ext>
              </a:extLst>
            </p:cNvPr>
            <p:cNvCxnSpPr>
              <a:cxnSpLocks/>
            </p:cNvCxnSpPr>
            <p:nvPr/>
          </p:nvCxnSpPr>
          <p:spPr>
            <a:xfrm>
              <a:off x="4557633" y="3049770"/>
              <a:ext cx="480500" cy="406629"/>
            </a:xfrm>
            <a:prstGeom prst="bentConnector3">
              <a:avLst>
                <a:gd name="adj1" fmla="val 938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F0222F18-68FB-7DDC-444C-762AA8DB51F8}"/>
                </a:ext>
              </a:extLst>
            </p:cNvPr>
            <p:cNvSpPr txBox="1"/>
            <p:nvPr/>
          </p:nvSpPr>
          <p:spPr>
            <a:xfrm>
              <a:off x="4534592" y="3429584"/>
              <a:ext cx="293732" cy="1615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C1</a:t>
              </a:r>
              <a:endParaRPr lang="ko-KR" altLang="en-US" sz="8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FF7DC0EF-5762-C523-6B2C-BCA9B2D4D3CB}"/>
                </a:ext>
              </a:extLst>
            </p:cNvPr>
            <p:cNvSpPr txBox="1"/>
            <p:nvPr/>
          </p:nvSpPr>
          <p:spPr>
            <a:xfrm>
              <a:off x="4744401" y="3429584"/>
              <a:ext cx="293732" cy="1615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C2</a:t>
              </a:r>
              <a:endParaRPr lang="ko-KR" altLang="en-US" sz="8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B848B646-5ADC-7334-44C4-7ED8839A42A1}"/>
                </a:ext>
              </a:extLst>
            </p:cNvPr>
            <p:cNvSpPr txBox="1"/>
            <p:nvPr/>
          </p:nvSpPr>
          <p:spPr>
            <a:xfrm rot="16200000">
              <a:off x="4099714" y="3205858"/>
              <a:ext cx="774062" cy="1462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67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Distribution</a:t>
              </a:r>
              <a:endParaRPr lang="ko-KR" altLang="en-US" sz="667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62" name="사각형: 둥근 모서리 161">
              <a:extLst>
                <a:ext uri="{FF2B5EF4-FFF2-40B4-BE49-F238E27FC236}">
                  <a16:creationId xmlns:a16="http://schemas.microsoft.com/office/drawing/2014/main" id="{BBF72EFF-BC50-261E-81EB-69076D7E01E4}"/>
                </a:ext>
              </a:extLst>
            </p:cNvPr>
            <p:cNvSpPr/>
            <p:nvPr/>
          </p:nvSpPr>
          <p:spPr>
            <a:xfrm>
              <a:off x="4625246" y="3269437"/>
              <a:ext cx="119155" cy="1843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63" name="사각형: 둥근 모서리 162">
              <a:extLst>
                <a:ext uri="{FF2B5EF4-FFF2-40B4-BE49-F238E27FC236}">
                  <a16:creationId xmlns:a16="http://schemas.microsoft.com/office/drawing/2014/main" id="{ACD07317-596A-3D4F-7539-F5948BFF6AD3}"/>
                </a:ext>
              </a:extLst>
            </p:cNvPr>
            <p:cNvSpPr/>
            <p:nvPr/>
          </p:nvSpPr>
          <p:spPr>
            <a:xfrm>
              <a:off x="4831475" y="3102723"/>
              <a:ext cx="119155" cy="35106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6E5084E2-D82F-5340-5BC0-91F5E512E795}"/>
              </a:ext>
            </a:extLst>
          </p:cNvPr>
          <p:cNvGrpSpPr/>
          <p:nvPr/>
        </p:nvGrpSpPr>
        <p:grpSpPr>
          <a:xfrm>
            <a:off x="9456481" y="3855934"/>
            <a:ext cx="1003003" cy="1032083"/>
            <a:chOff x="4409381" y="2891949"/>
            <a:chExt cx="752252" cy="774062"/>
          </a:xfrm>
        </p:grpSpPr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EC50A0BD-E5F1-86DB-1A9D-BFC3A3750CCB}"/>
                </a:ext>
              </a:extLst>
            </p:cNvPr>
            <p:cNvSpPr/>
            <p:nvPr/>
          </p:nvSpPr>
          <p:spPr>
            <a:xfrm>
              <a:off x="4409381" y="2970526"/>
              <a:ext cx="752252" cy="61690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cxnSp>
          <p:nvCxnSpPr>
            <p:cNvPr id="166" name="연결선: 꺾임 165">
              <a:extLst>
                <a:ext uri="{FF2B5EF4-FFF2-40B4-BE49-F238E27FC236}">
                  <a16:creationId xmlns:a16="http://schemas.microsoft.com/office/drawing/2014/main" id="{14F72047-186E-0FBD-69A8-EAF8CD16C214}"/>
                </a:ext>
              </a:extLst>
            </p:cNvPr>
            <p:cNvCxnSpPr>
              <a:cxnSpLocks/>
            </p:cNvCxnSpPr>
            <p:nvPr/>
          </p:nvCxnSpPr>
          <p:spPr>
            <a:xfrm>
              <a:off x="4557633" y="3049770"/>
              <a:ext cx="480500" cy="406629"/>
            </a:xfrm>
            <a:prstGeom prst="bentConnector3">
              <a:avLst>
                <a:gd name="adj1" fmla="val 938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9E7E0E8D-97D5-EC6A-C9F7-F9B5E747DF22}"/>
                </a:ext>
              </a:extLst>
            </p:cNvPr>
            <p:cNvSpPr txBox="1"/>
            <p:nvPr/>
          </p:nvSpPr>
          <p:spPr>
            <a:xfrm>
              <a:off x="4534592" y="3429584"/>
              <a:ext cx="293732" cy="1615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C1</a:t>
              </a:r>
              <a:endParaRPr lang="ko-KR" altLang="en-US" sz="8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DBB9A9BE-0EBF-0FFF-F1ED-B5BBBBDD4ABC}"/>
                </a:ext>
              </a:extLst>
            </p:cNvPr>
            <p:cNvSpPr txBox="1"/>
            <p:nvPr/>
          </p:nvSpPr>
          <p:spPr>
            <a:xfrm>
              <a:off x="4744401" y="3429584"/>
              <a:ext cx="293732" cy="1615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C2</a:t>
              </a:r>
              <a:endParaRPr lang="ko-KR" altLang="en-US" sz="8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5A62A990-0EE0-110C-6986-EDB6A78B732C}"/>
                </a:ext>
              </a:extLst>
            </p:cNvPr>
            <p:cNvSpPr txBox="1"/>
            <p:nvPr/>
          </p:nvSpPr>
          <p:spPr>
            <a:xfrm rot="16200000">
              <a:off x="4099714" y="3205858"/>
              <a:ext cx="774062" cy="1462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67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Distribution</a:t>
              </a:r>
              <a:endParaRPr lang="ko-KR" altLang="en-US" sz="667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70" name="사각형: 둥근 모서리 169">
              <a:extLst>
                <a:ext uri="{FF2B5EF4-FFF2-40B4-BE49-F238E27FC236}">
                  <a16:creationId xmlns:a16="http://schemas.microsoft.com/office/drawing/2014/main" id="{92C5CC25-1057-B4A9-08D5-6C55C6D799F5}"/>
                </a:ext>
              </a:extLst>
            </p:cNvPr>
            <p:cNvSpPr/>
            <p:nvPr/>
          </p:nvSpPr>
          <p:spPr>
            <a:xfrm>
              <a:off x="4625246" y="3269437"/>
              <a:ext cx="119155" cy="1843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71" name="사각형: 둥근 모서리 170">
              <a:extLst>
                <a:ext uri="{FF2B5EF4-FFF2-40B4-BE49-F238E27FC236}">
                  <a16:creationId xmlns:a16="http://schemas.microsoft.com/office/drawing/2014/main" id="{95A3081D-188F-20A4-E459-4977FA3202B4}"/>
                </a:ext>
              </a:extLst>
            </p:cNvPr>
            <p:cNvSpPr/>
            <p:nvPr/>
          </p:nvSpPr>
          <p:spPr>
            <a:xfrm>
              <a:off x="4831475" y="3102723"/>
              <a:ext cx="119155" cy="35106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BEADC27A-41E5-4ED6-C115-C34A47609823}"/>
              </a:ext>
            </a:extLst>
          </p:cNvPr>
          <p:cNvGrpSpPr/>
          <p:nvPr/>
        </p:nvGrpSpPr>
        <p:grpSpPr>
          <a:xfrm>
            <a:off x="10648917" y="3855934"/>
            <a:ext cx="1003003" cy="1032083"/>
            <a:chOff x="4409381" y="2891949"/>
            <a:chExt cx="752252" cy="774062"/>
          </a:xfrm>
        </p:grpSpPr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61B3D3B9-4BB1-672B-B322-8129251C8470}"/>
                </a:ext>
              </a:extLst>
            </p:cNvPr>
            <p:cNvSpPr/>
            <p:nvPr/>
          </p:nvSpPr>
          <p:spPr>
            <a:xfrm>
              <a:off x="4409381" y="2970526"/>
              <a:ext cx="752252" cy="61690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cxnSp>
          <p:nvCxnSpPr>
            <p:cNvPr id="174" name="연결선: 꺾임 173">
              <a:extLst>
                <a:ext uri="{FF2B5EF4-FFF2-40B4-BE49-F238E27FC236}">
                  <a16:creationId xmlns:a16="http://schemas.microsoft.com/office/drawing/2014/main" id="{FC4406C4-9267-C5F3-CB19-1B89D191CD0C}"/>
                </a:ext>
              </a:extLst>
            </p:cNvPr>
            <p:cNvCxnSpPr>
              <a:cxnSpLocks/>
            </p:cNvCxnSpPr>
            <p:nvPr/>
          </p:nvCxnSpPr>
          <p:spPr>
            <a:xfrm>
              <a:off x="4557633" y="3049770"/>
              <a:ext cx="480500" cy="406629"/>
            </a:xfrm>
            <a:prstGeom prst="bentConnector3">
              <a:avLst>
                <a:gd name="adj1" fmla="val 938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B409E127-B963-E42A-EB49-EB0E1C7C27C0}"/>
                </a:ext>
              </a:extLst>
            </p:cNvPr>
            <p:cNvSpPr txBox="1"/>
            <p:nvPr/>
          </p:nvSpPr>
          <p:spPr>
            <a:xfrm>
              <a:off x="4534592" y="3429584"/>
              <a:ext cx="293732" cy="1615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C1</a:t>
              </a:r>
              <a:endParaRPr lang="ko-KR" altLang="en-US" sz="8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C3DCD43-CCC2-0FE3-1BA9-F1634D96CD54}"/>
                </a:ext>
              </a:extLst>
            </p:cNvPr>
            <p:cNvSpPr txBox="1"/>
            <p:nvPr/>
          </p:nvSpPr>
          <p:spPr>
            <a:xfrm>
              <a:off x="4744401" y="3429584"/>
              <a:ext cx="293732" cy="1615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C2</a:t>
              </a:r>
              <a:endParaRPr lang="ko-KR" altLang="en-US" sz="8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E26A1A4D-4E44-7430-1D9D-F81A4F0070D9}"/>
                </a:ext>
              </a:extLst>
            </p:cNvPr>
            <p:cNvSpPr txBox="1"/>
            <p:nvPr/>
          </p:nvSpPr>
          <p:spPr>
            <a:xfrm rot="16200000">
              <a:off x="4099714" y="3205858"/>
              <a:ext cx="774062" cy="1462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67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Distribution</a:t>
              </a:r>
              <a:endParaRPr lang="ko-KR" altLang="en-US" sz="667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78" name="사각형: 둥근 모서리 177">
              <a:extLst>
                <a:ext uri="{FF2B5EF4-FFF2-40B4-BE49-F238E27FC236}">
                  <a16:creationId xmlns:a16="http://schemas.microsoft.com/office/drawing/2014/main" id="{13AD8AFA-FA5C-E76C-A104-876FA61D759F}"/>
                </a:ext>
              </a:extLst>
            </p:cNvPr>
            <p:cNvSpPr/>
            <p:nvPr/>
          </p:nvSpPr>
          <p:spPr>
            <a:xfrm>
              <a:off x="4625246" y="3269437"/>
              <a:ext cx="119155" cy="1843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79" name="사각형: 둥근 모서리 178">
              <a:extLst>
                <a:ext uri="{FF2B5EF4-FFF2-40B4-BE49-F238E27FC236}">
                  <a16:creationId xmlns:a16="http://schemas.microsoft.com/office/drawing/2014/main" id="{E74C0457-18BA-E15B-0F4D-2155EBB6AA10}"/>
                </a:ext>
              </a:extLst>
            </p:cNvPr>
            <p:cNvSpPr/>
            <p:nvPr/>
          </p:nvSpPr>
          <p:spPr>
            <a:xfrm>
              <a:off x="4831475" y="3102723"/>
              <a:ext cx="119155" cy="35106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C0E2BED5-AD7B-9BE2-1F30-2FC4625FA2CE}"/>
              </a:ext>
            </a:extLst>
          </p:cNvPr>
          <p:cNvCxnSpPr>
            <a:cxnSpLocks/>
            <a:stCxn id="102" idx="2"/>
            <a:endCxn id="157" idx="0"/>
          </p:cNvCxnSpPr>
          <p:nvPr/>
        </p:nvCxnSpPr>
        <p:spPr>
          <a:xfrm flipH="1">
            <a:off x="8765545" y="3504021"/>
            <a:ext cx="166387" cy="45668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143F776-5FF4-24B6-3959-7915AE48FBFB}"/>
              </a:ext>
            </a:extLst>
          </p:cNvPr>
          <p:cNvCxnSpPr>
            <a:cxnSpLocks/>
            <a:stCxn id="103" idx="2"/>
            <a:endCxn id="165" idx="0"/>
          </p:cNvCxnSpPr>
          <p:nvPr/>
        </p:nvCxnSpPr>
        <p:spPr>
          <a:xfrm>
            <a:off x="9837532" y="3504021"/>
            <a:ext cx="120448" cy="45668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B79DBF6B-C713-BDFE-C2D9-50036D45F569}"/>
              </a:ext>
            </a:extLst>
          </p:cNvPr>
          <p:cNvCxnSpPr>
            <a:cxnSpLocks/>
            <a:stCxn id="104" idx="2"/>
            <a:endCxn id="173" idx="0"/>
          </p:cNvCxnSpPr>
          <p:nvPr/>
        </p:nvCxnSpPr>
        <p:spPr>
          <a:xfrm>
            <a:off x="10743133" y="3504021"/>
            <a:ext cx="407284" cy="45668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텍스트 개체 틀 5">
            <a:extLst>
              <a:ext uri="{FF2B5EF4-FFF2-40B4-BE49-F238E27FC236}">
                <a16:creationId xmlns:a16="http://schemas.microsoft.com/office/drawing/2014/main" id="{FA8B5730-D2BE-E54F-A486-963F26DE090E}"/>
              </a:ext>
            </a:extLst>
          </p:cNvPr>
          <p:cNvSpPr txBox="1">
            <a:spLocks/>
          </p:cNvSpPr>
          <p:nvPr/>
        </p:nvSpPr>
        <p:spPr>
          <a:xfrm>
            <a:off x="343293" y="110070"/>
            <a:ext cx="9312336" cy="479451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Intro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Feature Engineering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Validation 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Modeling      Outro</a:t>
            </a:r>
            <a:endParaRPr lang="ko-KR" altLang="en-US" b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17" name="직선 연결선 13">
            <a:extLst>
              <a:ext uri="{FF2B5EF4-FFF2-40B4-BE49-F238E27FC236}">
                <a16:creationId xmlns:a16="http://schemas.microsoft.com/office/drawing/2014/main" id="{D5D32CB9-0B7E-9847-ABDE-12D7AEBD270F}"/>
              </a:ext>
            </a:extLst>
          </p:cNvPr>
          <p:cNvCxnSpPr>
            <a:cxnSpLocks/>
          </p:cNvCxnSpPr>
          <p:nvPr/>
        </p:nvCxnSpPr>
        <p:spPr>
          <a:xfrm>
            <a:off x="3832765" y="543094"/>
            <a:ext cx="1189415" cy="0"/>
          </a:xfrm>
          <a:prstGeom prst="line">
            <a:avLst/>
          </a:prstGeom>
          <a:ln w="25400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3832765" y="657629"/>
            <a:ext cx="25098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개요</a:t>
            </a:r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</a:t>
            </a:r>
            <a:r>
              <a:rPr lang="ko-KR" altLang="en-US" sz="1300" dirty="0" err="1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검증전략</a:t>
            </a:r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CE2DFF-694B-47EB-3F54-BBE0C7B795E5}"/>
              </a:ext>
            </a:extLst>
          </p:cNvPr>
          <p:cNvSpPr/>
          <p:nvPr/>
        </p:nvSpPr>
        <p:spPr>
          <a:xfrm>
            <a:off x="486454" y="1469802"/>
            <a:ext cx="120107" cy="383694"/>
          </a:xfrm>
          <a:prstGeom prst="rect">
            <a:avLst/>
          </a:prstGeom>
          <a:solidFill>
            <a:srgbClr val="B22222"/>
          </a:solidFill>
          <a:ln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845243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개체 3" hidden="1">
            <a:extLst>
              <a:ext uri="{FF2B5EF4-FFF2-40B4-BE49-F238E27FC236}">
                <a16:creationId xmlns:a16="http://schemas.microsoft.com/office/drawing/2014/main" id="{BD82EEE4-6B32-E166-C3EC-13A8CEAE3B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4" name="개체 3" hidden="1">
                        <a:extLst>
                          <a:ext uri="{FF2B5EF4-FFF2-40B4-BE49-F238E27FC236}">
                            <a16:creationId xmlns:a16="http://schemas.microsoft.com/office/drawing/2014/main" id="{BD82EEE4-6B32-E166-C3EC-13A8CEAE3B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EF0FCADE-AC7A-4542-770E-D1A8EBCFF5CC}"/>
              </a:ext>
            </a:extLst>
          </p:cNvPr>
          <p:cNvSpPr txBox="1"/>
          <p:nvPr/>
        </p:nvSpPr>
        <p:spPr>
          <a:xfrm>
            <a:off x="699192" y="1476983"/>
            <a:ext cx="528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dirty="0"/>
              <a:t>계층별</a:t>
            </a:r>
            <a:r>
              <a:rPr lang="en-US" altLang="ko-KR" dirty="0"/>
              <a:t> K-fold </a:t>
            </a:r>
            <a:r>
              <a:rPr lang="ko-KR" altLang="en-US" dirty="0"/>
              <a:t>교차 검증</a:t>
            </a:r>
            <a:r>
              <a:rPr lang="en-US" altLang="ko-KR" dirty="0"/>
              <a:t> </a:t>
            </a:r>
            <a:r>
              <a:rPr lang="ko-KR" altLang="en-US" dirty="0"/>
              <a:t>활용 코드 적용 예시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70" y="2373981"/>
            <a:ext cx="10127461" cy="18669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27182" y="4897672"/>
            <a:ext cx="64282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약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14000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번째에서 데이터의 사이클이 구분됨</a:t>
            </a:r>
            <a:endParaRPr lang="ko-KR" altLang="en-US" sz="1600" dirty="0"/>
          </a:p>
        </p:txBody>
      </p:sp>
      <p:sp>
        <p:nvSpPr>
          <p:cNvPr id="13" name="직사각형 12"/>
          <p:cNvSpPr/>
          <p:nvPr/>
        </p:nvSpPr>
        <p:spPr>
          <a:xfrm>
            <a:off x="393288" y="5737068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Train_y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값을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14000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번을 기준으로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Class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분리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778916" y="5313729"/>
            <a:ext cx="43808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Class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값을 기준으로 계층별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K-Fold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교차 검증 실시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26346" y="2321323"/>
            <a:ext cx="6867034" cy="340038"/>
          </a:xfrm>
          <a:prstGeom prst="rect">
            <a:avLst/>
          </a:prstGeom>
          <a:noFill/>
          <a:ln w="254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5395930" y="3238458"/>
            <a:ext cx="3430507" cy="340038"/>
          </a:xfrm>
          <a:prstGeom prst="rect">
            <a:avLst/>
          </a:prstGeom>
          <a:noFill/>
          <a:ln w="254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Google Shape;392;p44">
            <a:extLst>
              <a:ext uri="{FF2B5EF4-FFF2-40B4-BE49-F238E27FC236}">
                <a16:creationId xmlns:a16="http://schemas.microsoft.com/office/drawing/2014/main" id="{ADA6F8D9-69A5-D683-D9FE-F300E16476FE}"/>
              </a:ext>
            </a:extLst>
          </p:cNvPr>
          <p:cNvSpPr/>
          <p:nvPr/>
        </p:nvSpPr>
        <p:spPr>
          <a:xfrm>
            <a:off x="976517" y="2211323"/>
            <a:ext cx="228000" cy="220000"/>
          </a:xfrm>
          <a:prstGeom prst="ellipse">
            <a:avLst/>
          </a:prstGeom>
          <a:solidFill>
            <a:srgbClr val="A50134"/>
          </a:solidFill>
          <a:ln w="12700" cap="flat" cmpd="sng">
            <a:solidFill>
              <a:srgbClr val="E2E2E2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en-US" altLang="ko" sz="1600" b="1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1</a:t>
            </a:r>
            <a:endParaRPr sz="1600" b="1" dirty="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24" name="Google Shape;392;p44">
            <a:extLst>
              <a:ext uri="{FF2B5EF4-FFF2-40B4-BE49-F238E27FC236}">
                <a16:creationId xmlns:a16="http://schemas.microsoft.com/office/drawing/2014/main" id="{ADA6F8D9-69A5-D683-D9FE-F300E16476FE}"/>
              </a:ext>
            </a:extLst>
          </p:cNvPr>
          <p:cNvSpPr/>
          <p:nvPr/>
        </p:nvSpPr>
        <p:spPr>
          <a:xfrm>
            <a:off x="5403311" y="3097836"/>
            <a:ext cx="250800" cy="220000"/>
          </a:xfrm>
          <a:prstGeom prst="ellipse">
            <a:avLst/>
          </a:prstGeom>
          <a:solidFill>
            <a:srgbClr val="A50134"/>
          </a:solidFill>
          <a:ln w="12700" cap="flat" cmpd="sng">
            <a:solidFill>
              <a:srgbClr val="E2E2E2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en-US" sz="1600" b="1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2</a:t>
            </a:r>
            <a:endParaRPr sz="1600" b="1" dirty="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25" name="Google Shape;392;p44">
            <a:extLst>
              <a:ext uri="{FF2B5EF4-FFF2-40B4-BE49-F238E27FC236}">
                <a16:creationId xmlns:a16="http://schemas.microsoft.com/office/drawing/2014/main" id="{ADA6F8D9-69A5-D683-D9FE-F300E16476FE}"/>
              </a:ext>
            </a:extLst>
          </p:cNvPr>
          <p:cNvSpPr/>
          <p:nvPr/>
        </p:nvSpPr>
        <p:spPr>
          <a:xfrm>
            <a:off x="976517" y="4527407"/>
            <a:ext cx="228000" cy="220000"/>
          </a:xfrm>
          <a:prstGeom prst="ellipse">
            <a:avLst/>
          </a:prstGeom>
          <a:solidFill>
            <a:srgbClr val="A50134"/>
          </a:solidFill>
          <a:ln w="12700" cap="flat" cmpd="sng">
            <a:solidFill>
              <a:srgbClr val="E2E2E2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en-US" altLang="ko" sz="1600" b="1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1</a:t>
            </a:r>
            <a:endParaRPr sz="1600" b="1" dirty="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26" name="Google Shape;392;p44">
            <a:extLst>
              <a:ext uri="{FF2B5EF4-FFF2-40B4-BE49-F238E27FC236}">
                <a16:creationId xmlns:a16="http://schemas.microsoft.com/office/drawing/2014/main" id="{ADA6F8D9-69A5-D683-D9FE-F300E16476FE}"/>
              </a:ext>
            </a:extLst>
          </p:cNvPr>
          <p:cNvSpPr/>
          <p:nvPr/>
        </p:nvSpPr>
        <p:spPr>
          <a:xfrm>
            <a:off x="6435032" y="4527407"/>
            <a:ext cx="214153" cy="206639"/>
          </a:xfrm>
          <a:prstGeom prst="ellipse">
            <a:avLst/>
          </a:prstGeom>
          <a:solidFill>
            <a:srgbClr val="A50134"/>
          </a:solidFill>
          <a:ln w="12700" cap="flat" cmpd="sng">
            <a:solidFill>
              <a:srgbClr val="E2E2E2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en-US" sz="1600" b="1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2</a:t>
            </a:r>
            <a:endParaRPr sz="1600" b="1" dirty="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8" name="이등변 삼각형 17"/>
          <p:cNvSpPr/>
          <p:nvPr/>
        </p:nvSpPr>
        <p:spPr>
          <a:xfrm rot="10800000">
            <a:off x="3024600" y="5383042"/>
            <a:ext cx="833377" cy="199928"/>
          </a:xfrm>
          <a:prstGeom prst="triangle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6096000" y="4527407"/>
            <a:ext cx="0" cy="2151185"/>
          </a:xfrm>
          <a:prstGeom prst="line">
            <a:avLst/>
          </a:prstGeom>
          <a:ln w="12700">
            <a:solidFill>
              <a:srgbClr val="9A9A9A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365065" y="1099035"/>
            <a:ext cx="7168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</a:t>
            </a:r>
            <a:r>
              <a:rPr lang="ko-KR" altLang="en-US" sz="16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참고</a:t>
            </a:r>
            <a:r>
              <a:rPr lang="en-US" altLang="ko-KR" sz="16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]</a:t>
            </a:r>
            <a:endParaRPr lang="ko-KR" altLang="en-US" sz="1600" dirty="0">
              <a:solidFill>
                <a:srgbClr val="B2222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FA8B5730-D2BE-E54F-A486-963F26DE090E}"/>
              </a:ext>
            </a:extLst>
          </p:cNvPr>
          <p:cNvSpPr txBox="1">
            <a:spLocks/>
          </p:cNvSpPr>
          <p:nvPr/>
        </p:nvSpPr>
        <p:spPr>
          <a:xfrm>
            <a:off x="343293" y="110070"/>
            <a:ext cx="9312336" cy="479451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Intro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Feature Engineering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Validation 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Modeling      Outro</a:t>
            </a:r>
            <a:endParaRPr lang="ko-KR" altLang="en-US" b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4048F4-4A13-7696-AE00-12E7B623BB59}"/>
              </a:ext>
            </a:extLst>
          </p:cNvPr>
          <p:cNvSpPr/>
          <p:nvPr/>
        </p:nvSpPr>
        <p:spPr>
          <a:xfrm>
            <a:off x="486454" y="1469802"/>
            <a:ext cx="120107" cy="383694"/>
          </a:xfrm>
          <a:prstGeom prst="rect">
            <a:avLst/>
          </a:prstGeom>
          <a:solidFill>
            <a:srgbClr val="B22222"/>
          </a:solidFill>
          <a:ln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3" name="직선 연결선 13">
            <a:extLst>
              <a:ext uri="{FF2B5EF4-FFF2-40B4-BE49-F238E27FC236}">
                <a16:creationId xmlns:a16="http://schemas.microsoft.com/office/drawing/2014/main" id="{A3AA0B33-7580-2340-5708-FF35936BC4C8}"/>
              </a:ext>
            </a:extLst>
          </p:cNvPr>
          <p:cNvCxnSpPr>
            <a:cxnSpLocks/>
          </p:cNvCxnSpPr>
          <p:nvPr/>
        </p:nvCxnSpPr>
        <p:spPr>
          <a:xfrm>
            <a:off x="3832765" y="543094"/>
            <a:ext cx="1189415" cy="0"/>
          </a:xfrm>
          <a:prstGeom prst="line">
            <a:avLst/>
          </a:prstGeom>
          <a:ln w="25400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81555A-FFEF-41C7-1736-CC2248EFBB20}"/>
              </a:ext>
            </a:extLst>
          </p:cNvPr>
          <p:cNvSpPr txBox="1"/>
          <p:nvPr/>
        </p:nvSpPr>
        <p:spPr>
          <a:xfrm>
            <a:off x="3832765" y="657629"/>
            <a:ext cx="25098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개요</a:t>
            </a:r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</a:t>
            </a:r>
            <a:r>
              <a:rPr lang="ko-KR" altLang="en-US" sz="1300" dirty="0" err="1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검증전략</a:t>
            </a:r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5583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25096" y="1795955"/>
            <a:ext cx="4606665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6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34" b="0" i="0" u="none" strike="noStrike" kern="1200" cap="none" spc="0" normalizeH="0" baseline="0" noProof="0" dirty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Calibri"/>
                <a:ea typeface="Nanum Gothic Regular"/>
                <a:cs typeface="+mn-cs"/>
              </a:rPr>
              <a:t>Contents</a:t>
            </a:r>
          </a:p>
        </p:txBody>
      </p:sp>
      <p:sp>
        <p:nvSpPr>
          <p:cNvPr id="5" name="AutoShape 5"/>
          <p:cNvSpPr/>
          <p:nvPr/>
        </p:nvSpPr>
        <p:spPr>
          <a:xfrm>
            <a:off x="6373943" y="1246914"/>
            <a:ext cx="5132257" cy="0"/>
          </a:xfrm>
          <a:prstGeom prst="line">
            <a:avLst/>
          </a:prstGeom>
          <a:ln w="9525" cap="rnd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6373943" y="5604736"/>
            <a:ext cx="5132257" cy="0"/>
          </a:xfrm>
          <a:prstGeom prst="line">
            <a:avLst/>
          </a:prstGeom>
          <a:ln w="9525" cap="rnd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B1B3213E-C38D-6FA0-2334-1093D07A3E68}"/>
              </a:ext>
            </a:extLst>
          </p:cNvPr>
          <p:cNvSpPr txBox="1"/>
          <p:nvPr/>
        </p:nvSpPr>
        <p:spPr>
          <a:xfrm>
            <a:off x="6557765" y="2047574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Nanum Gothic Regular Bold"/>
                <a:ea typeface="+mn-ea"/>
                <a:cs typeface="+mn-cs"/>
              </a:rPr>
              <a:t>01</a:t>
            </a: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AA21566E-E26B-B533-A9F4-BD73BA70FEE6}"/>
              </a:ext>
            </a:extLst>
          </p:cNvPr>
          <p:cNvSpPr txBox="1"/>
          <p:nvPr/>
        </p:nvSpPr>
        <p:spPr>
          <a:xfrm>
            <a:off x="6572151" y="2637702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Nanum Gothic Regular Bold"/>
                <a:ea typeface="+mn-ea"/>
                <a:cs typeface="+mn-cs"/>
              </a:rPr>
              <a:t>02</a:t>
            </a: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2F617CFD-90A6-61C3-4F65-151E4576393D}"/>
              </a:ext>
            </a:extLst>
          </p:cNvPr>
          <p:cNvSpPr txBox="1"/>
          <p:nvPr/>
        </p:nvSpPr>
        <p:spPr>
          <a:xfrm>
            <a:off x="6572151" y="3309984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Nanum Gothic Regular Bold"/>
                <a:ea typeface="+mn-ea"/>
                <a:cs typeface="+mn-cs"/>
              </a:rPr>
              <a:t>03</a:t>
            </a: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444F633B-C751-8EC2-EE78-8F9D226DA761}"/>
              </a:ext>
            </a:extLst>
          </p:cNvPr>
          <p:cNvSpPr txBox="1"/>
          <p:nvPr/>
        </p:nvSpPr>
        <p:spPr>
          <a:xfrm>
            <a:off x="6575779" y="3968538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Nanum Gothic Regular Bold"/>
                <a:ea typeface="+mn-ea"/>
                <a:cs typeface="+mn-cs"/>
              </a:rPr>
              <a:t>04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908ED6F7-7AED-42C7-B672-BE0DFB08C70F}"/>
              </a:ext>
            </a:extLst>
          </p:cNvPr>
          <p:cNvSpPr txBox="1"/>
          <p:nvPr/>
        </p:nvSpPr>
        <p:spPr>
          <a:xfrm>
            <a:off x="6572151" y="4558666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Nanum Gothic Regular Bold"/>
                <a:ea typeface="+mn-ea"/>
                <a:cs typeface="+mn-cs"/>
              </a:rPr>
              <a:t>05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F9F7C11-CA00-855B-77F7-F43AD0CF72A0}"/>
              </a:ext>
            </a:extLst>
          </p:cNvPr>
          <p:cNvSpPr/>
          <p:nvPr/>
        </p:nvSpPr>
        <p:spPr>
          <a:xfrm>
            <a:off x="1122688" y="1795955"/>
            <a:ext cx="176405" cy="820737"/>
          </a:xfrm>
          <a:prstGeom prst="rect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이등변 삼각형 2"/>
          <p:cNvSpPr/>
          <p:nvPr/>
        </p:nvSpPr>
        <p:spPr>
          <a:xfrm rot="5400000">
            <a:off x="5946314" y="4004874"/>
            <a:ext cx="507969" cy="194464"/>
          </a:xfrm>
          <a:prstGeom prst="triangle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3C9793-14DA-B42F-A977-6E4A19909378}"/>
              </a:ext>
            </a:extLst>
          </p:cNvPr>
          <p:cNvSpPr txBox="1"/>
          <p:nvPr/>
        </p:nvSpPr>
        <p:spPr>
          <a:xfrm>
            <a:off x="7366000" y="1960629"/>
            <a:ext cx="3505200" cy="3046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Intro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2000" dirty="0">
              <a:solidFill>
                <a:srgbClr val="373737"/>
              </a:solidFill>
              <a:latin typeface="Calibri" panose="020F0502020204030204" pitchFamily="34" charset="0"/>
              <a:ea typeface="나눔스퀘어라운드 Bold" panose="020B0600000101010101" pitchFamily="50" charset="-127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Feature Engineering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2133" dirty="0">
              <a:solidFill>
                <a:srgbClr val="373737"/>
              </a:solidFill>
              <a:latin typeface="Calibri" panose="020F0502020204030204" pitchFamily="34" charset="0"/>
              <a:ea typeface="나눔스퀘어라운드 Bold" panose="020B0600000101010101" pitchFamily="50" charset="-127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Validation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2133" dirty="0">
              <a:solidFill>
                <a:srgbClr val="373737"/>
              </a:solidFill>
              <a:latin typeface="Calibri" panose="020F0502020204030204" pitchFamily="34" charset="0"/>
              <a:ea typeface="나눔스퀘어라운드 Bold" panose="020B0600000101010101" pitchFamily="50" charset="-127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Modeling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1600" dirty="0">
              <a:solidFill>
                <a:srgbClr val="373737"/>
              </a:solidFill>
              <a:latin typeface="Calibri" panose="020F0502020204030204" pitchFamily="34" charset="0"/>
              <a:ea typeface="나눔스퀘어라운드 Bold" panose="020B0600000101010101" pitchFamily="50" charset="-127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Outro</a:t>
            </a:r>
          </a:p>
        </p:txBody>
      </p:sp>
    </p:spTree>
    <p:extLst>
      <p:ext uri="{BB962C8B-B14F-4D97-AF65-F5344CB8AC3E}">
        <p14:creationId xmlns:p14="http://schemas.microsoft.com/office/powerpoint/2010/main" val="4252261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6"/>
          <p:cNvSpPr txBox="1"/>
          <p:nvPr/>
        </p:nvSpPr>
        <p:spPr>
          <a:xfrm>
            <a:off x="6087221" y="2347591"/>
            <a:ext cx="5776283" cy="2012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600"/>
              <a:buFont typeface="Arial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AutoML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프레임워크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600"/>
              <a:buFont typeface="Arial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보편적인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AutoML이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주로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사용하는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 CASH(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Combined Algorithm Selection and Hyper-parameter optimization)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이 아닌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,</a:t>
            </a:r>
          </a:p>
          <a:p>
            <a:pPr marR="0" lvl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600"/>
              <a:tabLst/>
              <a:defRPr/>
            </a:pPr>
            <a:r>
              <a:rPr lang="en-US" sz="1600" dirty="0">
                <a:solidFill>
                  <a:srgbClr val="292929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     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ensembling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과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stacking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활용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600"/>
              <a:buFont typeface="Arial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각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모델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학습시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 Repeated k-fold ensemble bagging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사용</a:t>
            </a:r>
            <a:endParaRPr lang="en-US" sz="1600" dirty="0">
              <a:solidFill>
                <a:prstClr val="black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  <a:sym typeface="Arial"/>
            </a:endParaRPr>
          </a:p>
          <a:p>
            <a:pPr marR="0" lvl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600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      -&gt;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과학습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방지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  <a:sym typeface="Arial"/>
            </a:endParaRPr>
          </a:p>
        </p:txBody>
      </p:sp>
      <p:grpSp>
        <p:nvGrpSpPr>
          <p:cNvPr id="372" name="Google Shape;372;p16"/>
          <p:cNvGrpSpPr/>
          <p:nvPr/>
        </p:nvGrpSpPr>
        <p:grpSpPr>
          <a:xfrm>
            <a:off x="5389863" y="4578631"/>
            <a:ext cx="5630563" cy="1304925"/>
            <a:chOff x="5389863" y="4227609"/>
            <a:chExt cx="5630563" cy="1304925"/>
          </a:xfrm>
        </p:grpSpPr>
        <p:sp>
          <p:nvSpPr>
            <p:cNvPr id="373" name="Google Shape;373;p16"/>
            <p:cNvSpPr/>
            <p:nvPr/>
          </p:nvSpPr>
          <p:spPr>
            <a:xfrm>
              <a:off x="6662285" y="4384471"/>
              <a:ext cx="1181718" cy="405441"/>
            </a:xfrm>
            <a:prstGeom prst="rect">
              <a:avLst/>
            </a:prstGeom>
            <a:solidFill>
              <a:srgbClr val="EECFD6"/>
            </a:solidFill>
            <a:ln w="28575" cap="rnd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Arial"/>
                  <a:cs typeface="Arial"/>
                  <a:sym typeface="Arial"/>
                </a:rPr>
                <a:t>Neural networks</a:t>
              </a:r>
              <a:endParaRPr kumimoji="0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6"/>
            <p:cNvSpPr/>
            <p:nvPr/>
          </p:nvSpPr>
          <p:spPr>
            <a:xfrm>
              <a:off x="8071091" y="4384471"/>
              <a:ext cx="1326869" cy="405441"/>
            </a:xfrm>
            <a:prstGeom prst="rect">
              <a:avLst/>
            </a:prstGeom>
            <a:solidFill>
              <a:srgbClr val="EECFD6"/>
            </a:solidFill>
            <a:ln w="28575" cap="rnd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Arial"/>
                  <a:cs typeface="Arial"/>
                  <a:sym typeface="Arial"/>
                </a:rPr>
                <a:t>LightGBM</a:t>
              </a:r>
              <a:endParaRPr kumimoji="0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6"/>
            <p:cNvSpPr/>
            <p:nvPr/>
          </p:nvSpPr>
          <p:spPr>
            <a:xfrm>
              <a:off x="9665498" y="4384471"/>
              <a:ext cx="1181718" cy="405441"/>
            </a:xfrm>
            <a:prstGeom prst="rect">
              <a:avLst/>
            </a:prstGeom>
            <a:solidFill>
              <a:srgbClr val="EECFD6"/>
            </a:solidFill>
            <a:ln w="28575" cap="rnd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Arial"/>
                  <a:cs typeface="Arial"/>
                  <a:sym typeface="Arial"/>
                </a:rPr>
                <a:t>CatBoost</a:t>
              </a:r>
              <a:endParaRPr kumimoji="0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6"/>
            <p:cNvSpPr/>
            <p:nvPr/>
          </p:nvSpPr>
          <p:spPr>
            <a:xfrm>
              <a:off x="6662285" y="4960789"/>
              <a:ext cx="1181718" cy="405441"/>
            </a:xfrm>
            <a:prstGeom prst="rect">
              <a:avLst/>
            </a:prstGeom>
            <a:solidFill>
              <a:srgbClr val="EECFD6"/>
            </a:solidFill>
            <a:ln w="28575" cap="rnd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Arial"/>
                  <a:cs typeface="Arial"/>
                  <a:sym typeface="Arial"/>
                </a:rPr>
                <a:t>Random Forests</a:t>
              </a:r>
              <a:endParaRPr kumimoji="0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6"/>
            <p:cNvSpPr/>
            <p:nvPr/>
          </p:nvSpPr>
          <p:spPr>
            <a:xfrm>
              <a:off x="8091444" y="4960789"/>
              <a:ext cx="1306516" cy="405441"/>
            </a:xfrm>
            <a:prstGeom prst="rect">
              <a:avLst/>
            </a:prstGeom>
            <a:solidFill>
              <a:srgbClr val="EECFD6"/>
            </a:solidFill>
            <a:ln w="28575" cap="rnd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Arial"/>
                  <a:cs typeface="Arial"/>
                  <a:sym typeface="Arial"/>
                </a:rPr>
                <a:t>Extremely 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Arial"/>
                  <a:cs typeface="Arial"/>
                  <a:sym typeface="Arial"/>
                </a:rPr>
                <a:t>Randomized Trees</a:t>
              </a:r>
              <a:endParaRPr kumimoji="0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6"/>
            <p:cNvSpPr/>
            <p:nvPr/>
          </p:nvSpPr>
          <p:spPr>
            <a:xfrm>
              <a:off x="9665498" y="4960789"/>
              <a:ext cx="1181718" cy="405441"/>
            </a:xfrm>
            <a:prstGeom prst="rect">
              <a:avLst/>
            </a:prstGeom>
            <a:solidFill>
              <a:srgbClr val="EECFD6"/>
            </a:solidFill>
            <a:ln w="28575" cap="rnd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Arial"/>
                  <a:cs typeface="Arial"/>
                  <a:sym typeface="Arial"/>
                </a:rPr>
                <a:t>k-Nearest Neighbors</a:t>
              </a:r>
              <a:endParaRPr kumimoji="0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6"/>
            <p:cNvSpPr/>
            <p:nvPr/>
          </p:nvSpPr>
          <p:spPr>
            <a:xfrm>
              <a:off x="6477900" y="4227609"/>
              <a:ext cx="4542526" cy="1304925"/>
            </a:xfrm>
            <a:prstGeom prst="rect">
              <a:avLst/>
            </a:prstGeom>
            <a:noFill/>
            <a:ln w="12700" cap="flat" cmpd="sng">
              <a:solidFill>
                <a:srgbClr val="42719B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0000"/>
                </a:highlight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0" name="Google Shape;380;p16"/>
            <p:cNvCxnSpPr>
              <a:cxnSpLocks/>
              <a:stCxn id="379" idx="1"/>
            </p:cNvCxnSpPr>
            <p:nvPr/>
          </p:nvCxnSpPr>
          <p:spPr>
            <a:xfrm flipH="1">
              <a:off x="5389863" y="4880072"/>
              <a:ext cx="1088037" cy="0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" name="Google Shape;420;p18">
            <a:extLst>
              <a:ext uri="{FF2B5EF4-FFF2-40B4-BE49-F238E27FC236}">
                <a16:creationId xmlns:a16="http://schemas.microsoft.com/office/drawing/2014/main" id="{CDA467C8-51DC-D29F-816B-10A10D7F95B8}"/>
              </a:ext>
            </a:extLst>
          </p:cNvPr>
          <p:cNvSpPr/>
          <p:nvPr/>
        </p:nvSpPr>
        <p:spPr>
          <a:xfrm>
            <a:off x="1129010" y="5617909"/>
            <a:ext cx="4191000" cy="409393"/>
          </a:xfrm>
          <a:prstGeom prst="rect">
            <a:avLst/>
          </a:prstGeom>
          <a:noFill/>
          <a:ln w="222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Input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2" name="Google Shape;428;p18">
            <a:extLst>
              <a:ext uri="{FF2B5EF4-FFF2-40B4-BE49-F238E27FC236}">
                <a16:creationId xmlns:a16="http://schemas.microsoft.com/office/drawing/2014/main" id="{9518383F-DCC2-2AD8-51EC-D4FFA67211F1}"/>
              </a:ext>
            </a:extLst>
          </p:cNvPr>
          <p:cNvSpPr/>
          <p:nvPr/>
        </p:nvSpPr>
        <p:spPr>
          <a:xfrm>
            <a:off x="2794040" y="4977787"/>
            <a:ext cx="1050186" cy="409393"/>
          </a:xfrm>
          <a:prstGeom prst="rect">
            <a:avLst/>
          </a:prstGeom>
          <a:solidFill>
            <a:srgbClr val="EECFD6"/>
          </a:solidFill>
          <a:ln w="222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Model 2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3" name="Google Shape;429;p18">
            <a:extLst>
              <a:ext uri="{FF2B5EF4-FFF2-40B4-BE49-F238E27FC236}">
                <a16:creationId xmlns:a16="http://schemas.microsoft.com/office/drawing/2014/main" id="{5959D54A-5275-DA52-6534-2D311349886E}"/>
              </a:ext>
            </a:extLst>
          </p:cNvPr>
          <p:cNvSpPr/>
          <p:nvPr/>
        </p:nvSpPr>
        <p:spPr>
          <a:xfrm>
            <a:off x="4269824" y="4977787"/>
            <a:ext cx="1050186" cy="409393"/>
          </a:xfrm>
          <a:prstGeom prst="rect">
            <a:avLst/>
          </a:prstGeom>
          <a:solidFill>
            <a:srgbClr val="EECFD6"/>
          </a:solidFill>
          <a:ln w="222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Model n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  <a:sym typeface="Arial"/>
            </a:endParaRPr>
          </a:p>
        </p:txBody>
      </p:sp>
      <p:cxnSp>
        <p:nvCxnSpPr>
          <p:cNvPr id="15" name="Google Shape;431;p18">
            <a:extLst>
              <a:ext uri="{FF2B5EF4-FFF2-40B4-BE49-F238E27FC236}">
                <a16:creationId xmlns:a16="http://schemas.microsoft.com/office/drawing/2014/main" id="{C13CAA73-11B7-BD5F-200C-43B677FAA532}"/>
              </a:ext>
            </a:extLst>
          </p:cNvPr>
          <p:cNvCxnSpPr>
            <a:cxnSpLocks/>
          </p:cNvCxnSpPr>
          <p:nvPr/>
        </p:nvCxnSpPr>
        <p:spPr>
          <a:xfrm flipH="1" flipV="1">
            <a:off x="3321927" y="5401655"/>
            <a:ext cx="1" cy="1924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" name="Google Shape;432;p18">
            <a:extLst>
              <a:ext uri="{FF2B5EF4-FFF2-40B4-BE49-F238E27FC236}">
                <a16:creationId xmlns:a16="http://schemas.microsoft.com/office/drawing/2014/main" id="{60DFA6D5-46B6-4AC6-68DE-F8387B793204}"/>
              </a:ext>
            </a:extLst>
          </p:cNvPr>
          <p:cNvCxnSpPr>
            <a:cxnSpLocks/>
          </p:cNvCxnSpPr>
          <p:nvPr/>
        </p:nvCxnSpPr>
        <p:spPr>
          <a:xfrm flipH="1" flipV="1">
            <a:off x="4795193" y="5401655"/>
            <a:ext cx="1" cy="199638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" name="Google Shape;437;p18">
            <a:extLst>
              <a:ext uri="{FF2B5EF4-FFF2-40B4-BE49-F238E27FC236}">
                <a16:creationId xmlns:a16="http://schemas.microsoft.com/office/drawing/2014/main" id="{DEF494A2-3B79-25EF-43ED-7C21A78F66E1}"/>
              </a:ext>
            </a:extLst>
          </p:cNvPr>
          <p:cNvSpPr txBox="1"/>
          <p:nvPr/>
        </p:nvSpPr>
        <p:spPr>
          <a:xfrm>
            <a:off x="393288" y="5013206"/>
            <a:ext cx="77279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Base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0" name="Google Shape;428;p18">
            <a:extLst>
              <a:ext uri="{FF2B5EF4-FFF2-40B4-BE49-F238E27FC236}">
                <a16:creationId xmlns:a16="http://schemas.microsoft.com/office/drawing/2014/main" id="{DA2A0583-8A34-5B7C-4420-93BC33D383B9}"/>
              </a:ext>
            </a:extLst>
          </p:cNvPr>
          <p:cNvSpPr/>
          <p:nvPr/>
        </p:nvSpPr>
        <p:spPr>
          <a:xfrm>
            <a:off x="1549749" y="4977787"/>
            <a:ext cx="1050186" cy="409393"/>
          </a:xfrm>
          <a:prstGeom prst="rect">
            <a:avLst/>
          </a:prstGeom>
          <a:solidFill>
            <a:srgbClr val="EECFD6"/>
          </a:solidFill>
          <a:ln w="222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Model 2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  <a:sym typeface="Arial"/>
            </a:endParaRPr>
          </a:p>
        </p:txBody>
      </p:sp>
      <p:cxnSp>
        <p:nvCxnSpPr>
          <p:cNvPr id="21" name="Google Shape;431;p18">
            <a:extLst>
              <a:ext uri="{FF2B5EF4-FFF2-40B4-BE49-F238E27FC236}">
                <a16:creationId xmlns:a16="http://schemas.microsoft.com/office/drawing/2014/main" id="{559382FB-2262-7B29-6940-ACCC58DE25E0}"/>
              </a:ext>
            </a:extLst>
          </p:cNvPr>
          <p:cNvCxnSpPr>
            <a:cxnSpLocks/>
          </p:cNvCxnSpPr>
          <p:nvPr/>
        </p:nvCxnSpPr>
        <p:spPr>
          <a:xfrm flipH="1" flipV="1">
            <a:off x="2074841" y="5401655"/>
            <a:ext cx="1" cy="206876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3" name="Google Shape;420;p18">
            <a:extLst>
              <a:ext uri="{FF2B5EF4-FFF2-40B4-BE49-F238E27FC236}">
                <a16:creationId xmlns:a16="http://schemas.microsoft.com/office/drawing/2014/main" id="{427403AA-A77D-2473-9ECF-906493849FDE}"/>
              </a:ext>
            </a:extLst>
          </p:cNvPr>
          <p:cNvSpPr/>
          <p:nvPr/>
        </p:nvSpPr>
        <p:spPr>
          <a:xfrm>
            <a:off x="1129010" y="4351507"/>
            <a:ext cx="4191000" cy="409393"/>
          </a:xfrm>
          <a:prstGeom prst="rect">
            <a:avLst/>
          </a:prstGeom>
          <a:noFill/>
          <a:ln w="222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Concat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4" name="Google Shape;428;p18">
            <a:extLst>
              <a:ext uri="{FF2B5EF4-FFF2-40B4-BE49-F238E27FC236}">
                <a16:creationId xmlns:a16="http://schemas.microsoft.com/office/drawing/2014/main" id="{AFDB8286-44B5-2EF2-8B49-A9393FA88385}"/>
              </a:ext>
            </a:extLst>
          </p:cNvPr>
          <p:cNvSpPr/>
          <p:nvPr/>
        </p:nvSpPr>
        <p:spPr>
          <a:xfrm>
            <a:off x="2794040" y="3725484"/>
            <a:ext cx="1050186" cy="409393"/>
          </a:xfrm>
          <a:prstGeom prst="rect">
            <a:avLst/>
          </a:prstGeom>
          <a:solidFill>
            <a:srgbClr val="EECFD6"/>
          </a:solidFill>
          <a:ln w="222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Model 2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5" name="Google Shape;429;p18">
            <a:extLst>
              <a:ext uri="{FF2B5EF4-FFF2-40B4-BE49-F238E27FC236}">
                <a16:creationId xmlns:a16="http://schemas.microsoft.com/office/drawing/2014/main" id="{DBD5691C-C970-50CD-91AD-3F07349C256C}"/>
              </a:ext>
            </a:extLst>
          </p:cNvPr>
          <p:cNvSpPr/>
          <p:nvPr/>
        </p:nvSpPr>
        <p:spPr>
          <a:xfrm>
            <a:off x="4269824" y="3725484"/>
            <a:ext cx="1050186" cy="409393"/>
          </a:xfrm>
          <a:prstGeom prst="rect">
            <a:avLst/>
          </a:prstGeom>
          <a:solidFill>
            <a:srgbClr val="EECFD6"/>
          </a:solidFill>
          <a:ln w="222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Model n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8" name="Google Shape;437;p18">
            <a:extLst>
              <a:ext uri="{FF2B5EF4-FFF2-40B4-BE49-F238E27FC236}">
                <a16:creationId xmlns:a16="http://schemas.microsoft.com/office/drawing/2014/main" id="{BB0A5DDD-A548-457F-46BF-FCE8DD7EC421}"/>
              </a:ext>
            </a:extLst>
          </p:cNvPr>
          <p:cNvSpPr txBox="1"/>
          <p:nvPr/>
        </p:nvSpPr>
        <p:spPr>
          <a:xfrm>
            <a:off x="393288" y="3765906"/>
            <a:ext cx="77279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Stack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9" name="Google Shape;428;p18">
            <a:extLst>
              <a:ext uri="{FF2B5EF4-FFF2-40B4-BE49-F238E27FC236}">
                <a16:creationId xmlns:a16="http://schemas.microsoft.com/office/drawing/2014/main" id="{7DE5038C-9B57-0CF8-8251-FDB248388537}"/>
              </a:ext>
            </a:extLst>
          </p:cNvPr>
          <p:cNvSpPr/>
          <p:nvPr/>
        </p:nvSpPr>
        <p:spPr>
          <a:xfrm>
            <a:off x="1549749" y="3725484"/>
            <a:ext cx="1050186" cy="409393"/>
          </a:xfrm>
          <a:prstGeom prst="rect">
            <a:avLst/>
          </a:prstGeom>
          <a:solidFill>
            <a:srgbClr val="EECFD6"/>
          </a:solidFill>
          <a:ln w="222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Model 2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  <a:sym typeface="Arial"/>
            </a:endParaRPr>
          </a:p>
        </p:txBody>
      </p:sp>
      <p:cxnSp>
        <p:nvCxnSpPr>
          <p:cNvPr id="31" name="Google Shape;431;p18">
            <a:extLst>
              <a:ext uri="{FF2B5EF4-FFF2-40B4-BE49-F238E27FC236}">
                <a16:creationId xmlns:a16="http://schemas.microsoft.com/office/drawing/2014/main" id="{7D0A2F5D-CEA7-2634-3A02-AAC95F78CA03}"/>
              </a:ext>
            </a:extLst>
          </p:cNvPr>
          <p:cNvCxnSpPr>
            <a:cxnSpLocks/>
          </p:cNvCxnSpPr>
          <p:nvPr/>
        </p:nvCxnSpPr>
        <p:spPr>
          <a:xfrm flipV="1">
            <a:off x="1300501" y="4777007"/>
            <a:ext cx="0" cy="840902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9" name="Google Shape;420;p18">
            <a:extLst>
              <a:ext uri="{FF2B5EF4-FFF2-40B4-BE49-F238E27FC236}">
                <a16:creationId xmlns:a16="http://schemas.microsoft.com/office/drawing/2014/main" id="{41F72538-2F36-E30B-0FB6-F4A4E996A5EB}"/>
              </a:ext>
            </a:extLst>
          </p:cNvPr>
          <p:cNvSpPr/>
          <p:nvPr/>
        </p:nvSpPr>
        <p:spPr>
          <a:xfrm>
            <a:off x="1549748" y="3104082"/>
            <a:ext cx="3770261" cy="409393"/>
          </a:xfrm>
          <a:prstGeom prst="rect">
            <a:avLst/>
          </a:prstGeom>
          <a:solidFill>
            <a:srgbClr val="D17D8F"/>
          </a:solidFill>
          <a:ln w="222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Weighting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  <a:sym typeface="Arial"/>
            </a:endParaRPr>
          </a:p>
        </p:txBody>
      </p:sp>
      <p:cxnSp>
        <p:nvCxnSpPr>
          <p:cNvPr id="55" name="Google Shape;431;p18">
            <a:extLst>
              <a:ext uri="{FF2B5EF4-FFF2-40B4-BE49-F238E27FC236}">
                <a16:creationId xmlns:a16="http://schemas.microsoft.com/office/drawing/2014/main" id="{278FD769-3F3F-D550-19A6-23E3C5977B86}"/>
              </a:ext>
            </a:extLst>
          </p:cNvPr>
          <p:cNvCxnSpPr>
            <a:cxnSpLocks/>
          </p:cNvCxnSpPr>
          <p:nvPr/>
        </p:nvCxnSpPr>
        <p:spPr>
          <a:xfrm flipH="1" flipV="1">
            <a:off x="3321927" y="4777007"/>
            <a:ext cx="1" cy="1924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6" name="Google Shape;432;p18">
            <a:extLst>
              <a:ext uri="{FF2B5EF4-FFF2-40B4-BE49-F238E27FC236}">
                <a16:creationId xmlns:a16="http://schemas.microsoft.com/office/drawing/2014/main" id="{8D070285-B916-2C4B-5E5B-8CF2F2AA0D29}"/>
              </a:ext>
            </a:extLst>
          </p:cNvPr>
          <p:cNvCxnSpPr>
            <a:cxnSpLocks/>
          </p:cNvCxnSpPr>
          <p:nvPr/>
        </p:nvCxnSpPr>
        <p:spPr>
          <a:xfrm flipH="1" flipV="1">
            <a:off x="4795193" y="4777007"/>
            <a:ext cx="1" cy="199638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7" name="Google Shape;431;p18">
            <a:extLst>
              <a:ext uri="{FF2B5EF4-FFF2-40B4-BE49-F238E27FC236}">
                <a16:creationId xmlns:a16="http://schemas.microsoft.com/office/drawing/2014/main" id="{E9C30912-62FD-D846-B820-886CAEF6FE37}"/>
              </a:ext>
            </a:extLst>
          </p:cNvPr>
          <p:cNvCxnSpPr>
            <a:cxnSpLocks/>
          </p:cNvCxnSpPr>
          <p:nvPr/>
        </p:nvCxnSpPr>
        <p:spPr>
          <a:xfrm flipH="1" flipV="1">
            <a:off x="2074841" y="4777007"/>
            <a:ext cx="1" cy="206876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8" name="Google Shape;431;p18">
            <a:extLst>
              <a:ext uri="{FF2B5EF4-FFF2-40B4-BE49-F238E27FC236}">
                <a16:creationId xmlns:a16="http://schemas.microsoft.com/office/drawing/2014/main" id="{43F2E3C2-6209-E04D-778E-8A3A5E8C98D9}"/>
              </a:ext>
            </a:extLst>
          </p:cNvPr>
          <p:cNvCxnSpPr>
            <a:cxnSpLocks/>
          </p:cNvCxnSpPr>
          <p:nvPr/>
        </p:nvCxnSpPr>
        <p:spPr>
          <a:xfrm flipH="1" flipV="1">
            <a:off x="3321927" y="4150727"/>
            <a:ext cx="1" cy="1924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9" name="Google Shape;432;p18">
            <a:extLst>
              <a:ext uri="{FF2B5EF4-FFF2-40B4-BE49-F238E27FC236}">
                <a16:creationId xmlns:a16="http://schemas.microsoft.com/office/drawing/2014/main" id="{2D7FAB97-4E87-646A-2948-DE92389FAF51}"/>
              </a:ext>
            </a:extLst>
          </p:cNvPr>
          <p:cNvCxnSpPr>
            <a:cxnSpLocks/>
          </p:cNvCxnSpPr>
          <p:nvPr/>
        </p:nvCxnSpPr>
        <p:spPr>
          <a:xfrm flipH="1" flipV="1">
            <a:off x="4795193" y="4150727"/>
            <a:ext cx="1" cy="199638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0" name="Google Shape;431;p18">
            <a:extLst>
              <a:ext uri="{FF2B5EF4-FFF2-40B4-BE49-F238E27FC236}">
                <a16:creationId xmlns:a16="http://schemas.microsoft.com/office/drawing/2014/main" id="{F2C2E5FB-BCA8-D5BA-C531-DCFD8FCD8096}"/>
              </a:ext>
            </a:extLst>
          </p:cNvPr>
          <p:cNvCxnSpPr>
            <a:cxnSpLocks/>
          </p:cNvCxnSpPr>
          <p:nvPr/>
        </p:nvCxnSpPr>
        <p:spPr>
          <a:xfrm flipH="1" flipV="1">
            <a:off x="2074841" y="4150727"/>
            <a:ext cx="1" cy="206876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3" name="Google Shape;431;p18">
            <a:extLst>
              <a:ext uri="{FF2B5EF4-FFF2-40B4-BE49-F238E27FC236}">
                <a16:creationId xmlns:a16="http://schemas.microsoft.com/office/drawing/2014/main" id="{7D1D8DF5-EA80-FB96-5C0E-77B3959C3680}"/>
              </a:ext>
            </a:extLst>
          </p:cNvPr>
          <p:cNvCxnSpPr>
            <a:cxnSpLocks/>
          </p:cNvCxnSpPr>
          <p:nvPr/>
        </p:nvCxnSpPr>
        <p:spPr>
          <a:xfrm flipH="1" flipV="1">
            <a:off x="3321927" y="3527305"/>
            <a:ext cx="1" cy="1924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20" name="Google Shape;432;p18">
            <a:extLst>
              <a:ext uri="{FF2B5EF4-FFF2-40B4-BE49-F238E27FC236}">
                <a16:creationId xmlns:a16="http://schemas.microsoft.com/office/drawing/2014/main" id="{B2FFB8CC-A6CF-D898-44E4-6463C18DD5B3}"/>
              </a:ext>
            </a:extLst>
          </p:cNvPr>
          <p:cNvCxnSpPr>
            <a:cxnSpLocks/>
          </p:cNvCxnSpPr>
          <p:nvPr/>
        </p:nvCxnSpPr>
        <p:spPr>
          <a:xfrm flipH="1" flipV="1">
            <a:off x="4795193" y="3527305"/>
            <a:ext cx="1" cy="199638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21" name="Google Shape;431;p18">
            <a:extLst>
              <a:ext uri="{FF2B5EF4-FFF2-40B4-BE49-F238E27FC236}">
                <a16:creationId xmlns:a16="http://schemas.microsoft.com/office/drawing/2014/main" id="{BE20CF45-52FA-EE32-7C5A-B83E864EB31C}"/>
              </a:ext>
            </a:extLst>
          </p:cNvPr>
          <p:cNvCxnSpPr>
            <a:cxnSpLocks/>
          </p:cNvCxnSpPr>
          <p:nvPr/>
        </p:nvCxnSpPr>
        <p:spPr>
          <a:xfrm flipH="1" flipV="1">
            <a:off x="2074841" y="3527305"/>
            <a:ext cx="1" cy="206876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22" name="Google Shape;431;p18">
            <a:extLst>
              <a:ext uri="{FF2B5EF4-FFF2-40B4-BE49-F238E27FC236}">
                <a16:creationId xmlns:a16="http://schemas.microsoft.com/office/drawing/2014/main" id="{42027FCA-665A-1CD9-08E3-858CD41F01D7}"/>
              </a:ext>
            </a:extLst>
          </p:cNvPr>
          <p:cNvCxnSpPr>
            <a:cxnSpLocks/>
          </p:cNvCxnSpPr>
          <p:nvPr/>
        </p:nvCxnSpPr>
        <p:spPr>
          <a:xfrm flipH="1" flipV="1">
            <a:off x="3321927" y="2914454"/>
            <a:ext cx="1" cy="1924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24" name="Google Shape;428;p18">
            <a:extLst>
              <a:ext uri="{FF2B5EF4-FFF2-40B4-BE49-F238E27FC236}">
                <a16:creationId xmlns:a16="http://schemas.microsoft.com/office/drawing/2014/main" id="{44FCA4DD-3863-2B20-6F28-4E955E441B3C}"/>
              </a:ext>
            </a:extLst>
          </p:cNvPr>
          <p:cNvSpPr/>
          <p:nvPr/>
        </p:nvSpPr>
        <p:spPr>
          <a:xfrm>
            <a:off x="2794040" y="2481027"/>
            <a:ext cx="1050186" cy="409393"/>
          </a:xfrm>
          <a:prstGeom prst="rect">
            <a:avLst/>
          </a:prstGeom>
          <a:noFill/>
          <a:ln w="222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Output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F0FCADE-AC7A-4542-770E-D1A8EBCFF5CC}"/>
              </a:ext>
            </a:extLst>
          </p:cNvPr>
          <p:cNvSpPr txBox="1"/>
          <p:nvPr/>
        </p:nvSpPr>
        <p:spPr>
          <a:xfrm>
            <a:off x="779684" y="1475949"/>
            <a:ext cx="528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dirty="0" err="1"/>
              <a:t>AutoGluon</a:t>
            </a:r>
            <a:r>
              <a:rPr lang="en-US" altLang="ko-KR" dirty="0"/>
              <a:t>-Tabular</a:t>
            </a:r>
            <a:endParaRPr lang="ko-KR" altLang="en-US" dirty="0"/>
          </a:p>
        </p:txBody>
      </p:sp>
      <p:sp>
        <p:nvSpPr>
          <p:cNvPr id="47" name="텍스트 개체 틀 5">
            <a:extLst>
              <a:ext uri="{FF2B5EF4-FFF2-40B4-BE49-F238E27FC236}">
                <a16:creationId xmlns:a16="http://schemas.microsoft.com/office/drawing/2014/main" id="{FA8B5730-D2BE-E54F-A486-963F26DE090E}"/>
              </a:ext>
            </a:extLst>
          </p:cNvPr>
          <p:cNvSpPr txBox="1">
            <a:spLocks/>
          </p:cNvSpPr>
          <p:nvPr/>
        </p:nvSpPr>
        <p:spPr>
          <a:xfrm>
            <a:off x="343293" y="110070"/>
            <a:ext cx="9312336" cy="479451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Intro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Feature Engineering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Validation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Modeling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Outro</a:t>
            </a:r>
            <a:endParaRPr lang="ko-KR" altLang="en-US" b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48" name="직선 연결선 13">
            <a:extLst>
              <a:ext uri="{FF2B5EF4-FFF2-40B4-BE49-F238E27FC236}">
                <a16:creationId xmlns:a16="http://schemas.microsoft.com/office/drawing/2014/main" id="{D5D32CB9-0B7E-9847-ABDE-12D7AEBD270F}"/>
              </a:ext>
            </a:extLst>
          </p:cNvPr>
          <p:cNvCxnSpPr>
            <a:cxnSpLocks/>
          </p:cNvCxnSpPr>
          <p:nvPr/>
        </p:nvCxnSpPr>
        <p:spPr>
          <a:xfrm>
            <a:off x="5238415" y="543094"/>
            <a:ext cx="1189415" cy="0"/>
          </a:xfrm>
          <a:prstGeom prst="line">
            <a:avLst/>
          </a:prstGeom>
          <a:ln w="25400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238415" y="657629"/>
            <a:ext cx="25098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모델소개   </a:t>
            </a:r>
            <a:r>
              <a:rPr lang="ko-KR" altLang="en-US" sz="1300" dirty="0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적용가능성   해석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093C70-A2AA-E571-EBE3-DE584D771926}"/>
              </a:ext>
            </a:extLst>
          </p:cNvPr>
          <p:cNvSpPr/>
          <p:nvPr/>
        </p:nvSpPr>
        <p:spPr>
          <a:xfrm>
            <a:off x="486454" y="1469802"/>
            <a:ext cx="120107" cy="383694"/>
          </a:xfrm>
          <a:prstGeom prst="rect">
            <a:avLst/>
          </a:prstGeom>
          <a:solidFill>
            <a:srgbClr val="B22222"/>
          </a:solidFill>
          <a:ln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35F5DF-F04E-33CC-C292-574EBB792784}"/>
              </a:ext>
            </a:extLst>
          </p:cNvPr>
          <p:cNvSpPr/>
          <p:nvPr/>
        </p:nvSpPr>
        <p:spPr>
          <a:xfrm>
            <a:off x="3934176" y="5168487"/>
            <a:ext cx="62607" cy="626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04DD284-9716-078E-6B69-7C4FDC3A5EC5}"/>
              </a:ext>
            </a:extLst>
          </p:cNvPr>
          <p:cNvSpPr/>
          <p:nvPr/>
        </p:nvSpPr>
        <p:spPr>
          <a:xfrm>
            <a:off x="4018777" y="5168487"/>
            <a:ext cx="62607" cy="626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27AEAF2-85E9-6ACC-5DAC-B6CCC7F43987}"/>
              </a:ext>
            </a:extLst>
          </p:cNvPr>
          <p:cNvSpPr/>
          <p:nvPr/>
        </p:nvSpPr>
        <p:spPr>
          <a:xfrm>
            <a:off x="4101987" y="5168487"/>
            <a:ext cx="62607" cy="626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D130EEC-FE80-F3EE-88FC-E44596E0E493}"/>
              </a:ext>
            </a:extLst>
          </p:cNvPr>
          <p:cNvSpPr/>
          <p:nvPr/>
        </p:nvSpPr>
        <p:spPr>
          <a:xfrm>
            <a:off x="3934176" y="3941878"/>
            <a:ext cx="62607" cy="626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C28DCBE-135C-D499-E391-4559AE82A701}"/>
              </a:ext>
            </a:extLst>
          </p:cNvPr>
          <p:cNvSpPr/>
          <p:nvPr/>
        </p:nvSpPr>
        <p:spPr>
          <a:xfrm>
            <a:off x="4018777" y="3941878"/>
            <a:ext cx="62607" cy="626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7DFD0A7-F42D-F8DD-4FE2-CEFB22592B09}"/>
              </a:ext>
            </a:extLst>
          </p:cNvPr>
          <p:cNvSpPr/>
          <p:nvPr/>
        </p:nvSpPr>
        <p:spPr>
          <a:xfrm>
            <a:off x="4101987" y="3941878"/>
            <a:ext cx="62607" cy="626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6258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386;p44">
            <a:extLst>
              <a:ext uri="{FF2B5EF4-FFF2-40B4-BE49-F238E27FC236}">
                <a16:creationId xmlns:a16="http://schemas.microsoft.com/office/drawing/2014/main" id="{555030D2-A2AB-2BD9-3844-5072A04C379B}"/>
              </a:ext>
            </a:extLst>
          </p:cNvPr>
          <p:cNvSpPr/>
          <p:nvPr/>
        </p:nvSpPr>
        <p:spPr>
          <a:xfrm>
            <a:off x="240780" y="2272023"/>
            <a:ext cx="3885200" cy="398184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9A9A9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chemeClr val="lt1"/>
              </a:buClr>
              <a:buSzPts val="1400"/>
            </a:pPr>
            <a:r>
              <a:rPr lang="en-US" altLang="ko" sz="240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3123123</a:t>
            </a:r>
            <a:endParaRPr sz="1867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79" name="Google Shape;395;p44">
            <a:extLst>
              <a:ext uri="{FF2B5EF4-FFF2-40B4-BE49-F238E27FC236}">
                <a16:creationId xmlns:a16="http://schemas.microsoft.com/office/drawing/2014/main" id="{DFF853C5-F715-CAB8-0BB6-1BC4CE769B84}"/>
              </a:ext>
            </a:extLst>
          </p:cNvPr>
          <p:cNvSpPr/>
          <p:nvPr/>
        </p:nvSpPr>
        <p:spPr>
          <a:xfrm>
            <a:off x="383675" y="3916034"/>
            <a:ext cx="3628739" cy="400400"/>
          </a:xfrm>
          <a:prstGeom prst="roundRect">
            <a:avLst>
              <a:gd name="adj" fmla="val 16667"/>
            </a:avLst>
          </a:prstGeom>
          <a:solidFill>
            <a:srgbClr val="D3D3D4">
              <a:alpha val="69800"/>
            </a:srgbClr>
          </a:solidFill>
          <a:ln w="12700" cap="flat" cmpd="sng">
            <a:solidFill>
              <a:srgbClr val="EECF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lnSpc>
                <a:spcPct val="130000"/>
              </a:lnSpc>
              <a:buClr>
                <a:schemeClr val="dk1"/>
              </a:buClr>
              <a:buSzPts val="900"/>
            </a:pPr>
            <a:r>
              <a:rPr lang="en-US" altLang="ko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GPU </a:t>
            </a:r>
            <a:r>
              <a:rPr lang="ko" altLang="en-US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학습 시 약 </a:t>
            </a:r>
            <a:r>
              <a:rPr lang="en-US" altLang="ko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" altLang="en-US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시간 </a:t>
            </a:r>
            <a:r>
              <a:rPr lang="en-US" altLang="ko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40</a:t>
            </a:r>
            <a:r>
              <a:rPr lang="ko" altLang="en-US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 소요</a:t>
            </a:r>
            <a:endParaRPr sz="12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0" name="Google Shape;396;p44">
            <a:extLst>
              <a:ext uri="{FF2B5EF4-FFF2-40B4-BE49-F238E27FC236}">
                <a16:creationId xmlns:a16="http://schemas.microsoft.com/office/drawing/2014/main" id="{F7717BE4-3D87-6881-779F-EA7A4538205B}"/>
              </a:ext>
            </a:extLst>
          </p:cNvPr>
          <p:cNvSpPr/>
          <p:nvPr/>
        </p:nvSpPr>
        <p:spPr>
          <a:xfrm>
            <a:off x="379788" y="2647470"/>
            <a:ext cx="3628740" cy="400400"/>
          </a:xfrm>
          <a:prstGeom prst="roundRect">
            <a:avLst>
              <a:gd name="adj" fmla="val 16667"/>
            </a:avLst>
          </a:prstGeom>
          <a:solidFill>
            <a:srgbClr val="D3D3D4">
              <a:alpha val="69800"/>
            </a:srgbClr>
          </a:solidFill>
          <a:ln w="12700" cap="flat" cmpd="sng">
            <a:solidFill>
              <a:srgbClr val="EECF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lnSpc>
                <a:spcPct val="130000"/>
              </a:lnSpc>
              <a:buClr>
                <a:schemeClr val="dk1"/>
              </a:buClr>
              <a:buSzPts val="900"/>
            </a:pPr>
            <a:r>
              <a:rPr lang="en-US" altLang="ko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GPU - NVIDIA GeForce RTX 3070</a:t>
            </a:r>
            <a:endParaRPr sz="12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1" name="Google Shape;401;p44">
            <a:extLst>
              <a:ext uri="{FF2B5EF4-FFF2-40B4-BE49-F238E27FC236}">
                <a16:creationId xmlns:a16="http://schemas.microsoft.com/office/drawing/2014/main" id="{E809861C-AEAE-5720-1EDD-FE5D4D872089}"/>
              </a:ext>
            </a:extLst>
          </p:cNvPr>
          <p:cNvSpPr/>
          <p:nvPr/>
        </p:nvSpPr>
        <p:spPr>
          <a:xfrm>
            <a:off x="379787" y="3279372"/>
            <a:ext cx="3628741" cy="400400"/>
          </a:xfrm>
          <a:prstGeom prst="roundRect">
            <a:avLst>
              <a:gd name="adj" fmla="val 16667"/>
            </a:avLst>
          </a:prstGeom>
          <a:solidFill>
            <a:srgbClr val="D3D3D4">
              <a:alpha val="69800"/>
            </a:srgbClr>
          </a:solidFill>
          <a:ln w="12700" cap="flat" cmpd="sng">
            <a:solidFill>
              <a:srgbClr val="EECF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lnSpc>
                <a:spcPct val="130000"/>
              </a:lnSpc>
              <a:buClr>
                <a:schemeClr val="dk1"/>
              </a:buClr>
              <a:buSzPts val="900"/>
            </a:pPr>
            <a:r>
              <a:rPr lang="en-US" altLang="ko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CPU - AMD Ryzen 9 5950X 16-Core Processor</a:t>
            </a:r>
            <a:endParaRPr sz="12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2" name="Google Shape;402;p44">
            <a:extLst>
              <a:ext uri="{FF2B5EF4-FFF2-40B4-BE49-F238E27FC236}">
                <a16:creationId xmlns:a16="http://schemas.microsoft.com/office/drawing/2014/main" id="{FDB8E7D8-E7D6-F993-5EFD-AFDA458FA875}"/>
              </a:ext>
            </a:extLst>
          </p:cNvPr>
          <p:cNvSpPr txBox="1"/>
          <p:nvPr/>
        </p:nvSpPr>
        <p:spPr>
          <a:xfrm>
            <a:off x="447579" y="5557043"/>
            <a:ext cx="3218800" cy="372369"/>
          </a:xfrm>
          <a:prstGeom prst="rect">
            <a:avLst/>
          </a:prstGeom>
          <a:noFill/>
          <a:ln w="9525" cap="flat" cmpd="sng">
            <a:solidFill>
              <a:srgbClr val="E4E4E4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spAutoFit/>
          </a:bodyPr>
          <a:lstStyle/>
          <a:p>
            <a:pPr algn="ctr">
              <a:lnSpc>
                <a:spcPct val="130000"/>
              </a:lnSpc>
              <a:buClr>
                <a:srgbClr val="C00000"/>
              </a:buClr>
              <a:buSzPts val="900"/>
            </a:pPr>
            <a:r>
              <a:rPr lang="ko" altLang="en-US" sz="1400" b="1" i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“</a:t>
            </a:r>
            <a:r>
              <a:rPr lang="ko" altLang="en-US" sz="1400" b="1" i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공정적용을 위한 빠른 학습이가능</a:t>
            </a:r>
            <a:r>
              <a:rPr lang="ko" altLang="en-US" sz="1400" b="1" i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”</a:t>
            </a:r>
            <a:endParaRPr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3" name="Google Shape;403;p44">
            <a:extLst>
              <a:ext uri="{FF2B5EF4-FFF2-40B4-BE49-F238E27FC236}">
                <a16:creationId xmlns:a16="http://schemas.microsoft.com/office/drawing/2014/main" id="{6A336711-C1D2-29B0-200B-858E148AB951}"/>
              </a:ext>
            </a:extLst>
          </p:cNvPr>
          <p:cNvSpPr/>
          <p:nvPr/>
        </p:nvSpPr>
        <p:spPr>
          <a:xfrm rot="10800000">
            <a:off x="1379572" y="5277833"/>
            <a:ext cx="1354800" cy="229200"/>
          </a:xfrm>
          <a:prstGeom prst="triangle">
            <a:avLst>
              <a:gd name="adj" fmla="val 50000"/>
            </a:avLst>
          </a:prstGeom>
          <a:solidFill>
            <a:srgbClr val="E2E2E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186262" indent="-101597">
              <a:buClr>
                <a:srgbClr val="000000"/>
              </a:buClr>
              <a:buSzPts val="900"/>
            </a:pPr>
            <a:endParaRPr sz="120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84" name="Google Shape;408;p44">
            <a:extLst>
              <a:ext uri="{FF2B5EF4-FFF2-40B4-BE49-F238E27FC236}">
                <a16:creationId xmlns:a16="http://schemas.microsoft.com/office/drawing/2014/main" id="{F308CCE6-3455-2E71-1C56-0D6016176C6C}"/>
              </a:ext>
            </a:extLst>
          </p:cNvPr>
          <p:cNvSpPr/>
          <p:nvPr/>
        </p:nvSpPr>
        <p:spPr>
          <a:xfrm>
            <a:off x="396322" y="4546341"/>
            <a:ext cx="3628739" cy="400400"/>
          </a:xfrm>
          <a:prstGeom prst="roundRect">
            <a:avLst>
              <a:gd name="adj" fmla="val 16667"/>
            </a:avLst>
          </a:prstGeom>
          <a:solidFill>
            <a:srgbClr val="D3D3D4">
              <a:alpha val="69800"/>
            </a:srgbClr>
          </a:solidFill>
          <a:ln w="12700" cap="flat" cmpd="sng">
            <a:solidFill>
              <a:srgbClr val="EECF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lnSpc>
                <a:spcPct val="130000"/>
              </a:lnSpc>
              <a:buClr>
                <a:schemeClr val="dk1"/>
              </a:buClr>
              <a:buSzPts val="900"/>
            </a:pPr>
            <a:r>
              <a:rPr lang="en-US" altLang="ko" sz="1200" b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CPU </a:t>
            </a:r>
            <a:r>
              <a:rPr lang="ko" altLang="en-US" sz="1200" b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학습 시 약 </a:t>
            </a:r>
            <a:r>
              <a:rPr lang="en-US" altLang="ko" sz="1200" b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" altLang="en-US" sz="1200" b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시간 </a:t>
            </a:r>
            <a:r>
              <a:rPr lang="en-US" altLang="ko" sz="1200" b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ko" altLang="en-US" sz="1200" b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 소요</a:t>
            </a:r>
            <a:endParaRPr sz="1200" b="1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5" name="Google Shape;390;p44">
            <a:extLst>
              <a:ext uri="{FF2B5EF4-FFF2-40B4-BE49-F238E27FC236}">
                <a16:creationId xmlns:a16="http://schemas.microsoft.com/office/drawing/2014/main" id="{69FC7B92-56AF-B678-8D1A-8B17250B5BB8}"/>
              </a:ext>
            </a:extLst>
          </p:cNvPr>
          <p:cNvSpPr/>
          <p:nvPr/>
        </p:nvSpPr>
        <p:spPr>
          <a:xfrm>
            <a:off x="4554500" y="2284900"/>
            <a:ext cx="7370000" cy="397468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9A9A9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chemeClr val="lt1"/>
              </a:buClr>
              <a:buSzPts val="1400"/>
            </a:pPr>
            <a:endParaRPr sz="1867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AE61C1C-E3BF-DC62-18E0-77260AD05C63}"/>
              </a:ext>
            </a:extLst>
          </p:cNvPr>
          <p:cNvGrpSpPr/>
          <p:nvPr/>
        </p:nvGrpSpPr>
        <p:grpSpPr>
          <a:xfrm>
            <a:off x="7289015" y="1833371"/>
            <a:ext cx="1655720" cy="395200"/>
            <a:chOff x="7536991" y="1791467"/>
            <a:chExt cx="1505200" cy="395200"/>
          </a:xfrm>
        </p:grpSpPr>
        <p:sp>
          <p:nvSpPr>
            <p:cNvPr id="86" name="Google Shape;391;p44">
              <a:extLst>
                <a:ext uri="{FF2B5EF4-FFF2-40B4-BE49-F238E27FC236}">
                  <a16:creationId xmlns:a16="http://schemas.microsoft.com/office/drawing/2014/main" id="{998957AA-5C8A-5D9F-1B86-7575DF0F8814}"/>
                </a:ext>
              </a:extLst>
            </p:cNvPr>
            <p:cNvSpPr/>
            <p:nvPr/>
          </p:nvSpPr>
          <p:spPr>
            <a:xfrm>
              <a:off x="7536991" y="1791467"/>
              <a:ext cx="1505200" cy="395200"/>
            </a:xfrm>
            <a:prstGeom prst="rect">
              <a:avLst/>
            </a:prstGeom>
            <a:solidFill>
              <a:srgbClr val="EECFD6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000"/>
              </a:pPr>
              <a:r>
                <a:rPr lang="ko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" altLang="en-US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추론속도</a:t>
              </a:r>
              <a:endParaRPr b="1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87" name="Google Shape;392;p44">
              <a:extLst>
                <a:ext uri="{FF2B5EF4-FFF2-40B4-BE49-F238E27FC236}">
                  <a16:creationId xmlns:a16="http://schemas.microsoft.com/office/drawing/2014/main" id="{57BBD22E-3714-3F7A-AAB6-0DCEDF307F6B}"/>
                </a:ext>
              </a:extLst>
            </p:cNvPr>
            <p:cNvSpPr/>
            <p:nvPr/>
          </p:nvSpPr>
          <p:spPr>
            <a:xfrm>
              <a:off x="7559773" y="1874353"/>
              <a:ext cx="228000" cy="220000"/>
            </a:xfrm>
            <a:prstGeom prst="ellipse">
              <a:avLst/>
            </a:prstGeom>
            <a:solidFill>
              <a:srgbClr val="A50134"/>
            </a:solidFill>
            <a:ln w="12700" cap="flat" cmpd="sng">
              <a:solidFill>
                <a:srgbClr val="E2E2E2">
                  <a:alpha val="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r>
                <a:rPr lang="en-US" altLang="ko" b="1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/>
                  <a:sym typeface="Arial"/>
                </a:rPr>
                <a:t>2</a:t>
              </a:r>
              <a:endParaRPr b="1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88" name="Google Shape;397;p44">
            <a:extLst>
              <a:ext uri="{FF2B5EF4-FFF2-40B4-BE49-F238E27FC236}">
                <a16:creationId xmlns:a16="http://schemas.microsoft.com/office/drawing/2014/main" id="{A76C88F1-3108-F6BB-FA9B-802074E1FC70}"/>
              </a:ext>
            </a:extLst>
          </p:cNvPr>
          <p:cNvSpPr/>
          <p:nvPr/>
        </p:nvSpPr>
        <p:spPr>
          <a:xfrm>
            <a:off x="8497208" y="2790422"/>
            <a:ext cx="3256800" cy="400400"/>
          </a:xfrm>
          <a:prstGeom prst="roundRect">
            <a:avLst>
              <a:gd name="adj" fmla="val 16667"/>
            </a:avLst>
          </a:prstGeom>
          <a:solidFill>
            <a:srgbClr val="D3D3D4">
              <a:alpha val="69800"/>
            </a:srgbClr>
          </a:solidFill>
          <a:ln w="12700" cap="flat" cmpd="sng">
            <a:solidFill>
              <a:srgbClr val="EECF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>
              <a:lnSpc>
                <a:spcPct val="130000"/>
              </a:lnSpc>
              <a:buClr>
                <a:schemeClr val="dk1"/>
              </a:buClr>
              <a:buSzPts val="900"/>
            </a:pPr>
            <a:r>
              <a:rPr lang="en-US" altLang="ko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" altLang="en-US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예측시 </a:t>
            </a:r>
            <a:r>
              <a:rPr lang="en-US" altLang="ko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" altLang="en-US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처리당 </a:t>
            </a:r>
            <a:r>
              <a:rPr lang="en-US" altLang="ko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1.4s </a:t>
            </a:r>
            <a:r>
              <a:rPr lang="ko" altLang="en-US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소요</a:t>
            </a:r>
            <a:endParaRPr sz="12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9" name="Google Shape;398;p44">
            <a:extLst>
              <a:ext uri="{FF2B5EF4-FFF2-40B4-BE49-F238E27FC236}">
                <a16:creationId xmlns:a16="http://schemas.microsoft.com/office/drawing/2014/main" id="{4F0472E8-F665-94B4-6726-87A66DF245E7}"/>
              </a:ext>
            </a:extLst>
          </p:cNvPr>
          <p:cNvSpPr/>
          <p:nvPr/>
        </p:nvSpPr>
        <p:spPr>
          <a:xfrm>
            <a:off x="8497208" y="3426027"/>
            <a:ext cx="3256800" cy="400400"/>
          </a:xfrm>
          <a:prstGeom prst="roundRect">
            <a:avLst>
              <a:gd name="adj" fmla="val 16667"/>
            </a:avLst>
          </a:prstGeom>
          <a:solidFill>
            <a:srgbClr val="D3D3D4">
              <a:alpha val="69800"/>
            </a:srgbClr>
          </a:solidFill>
          <a:ln w="12700" cap="flat" cmpd="sng">
            <a:solidFill>
              <a:srgbClr val="EECF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>
              <a:lnSpc>
                <a:spcPct val="130000"/>
              </a:lnSpc>
              <a:buClr>
                <a:schemeClr val="dk1"/>
              </a:buClr>
              <a:buSzPts val="900"/>
            </a:pPr>
            <a:r>
              <a:rPr lang="en-US" altLang="ko" sz="1200" b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100</a:t>
            </a:r>
            <a:r>
              <a:rPr lang="ko" altLang="en-US" sz="1200" b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예측시 </a:t>
            </a:r>
            <a:r>
              <a:rPr lang="en-US" altLang="ko" sz="1200" b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" altLang="en-US" sz="1200" b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처리당 </a:t>
            </a:r>
            <a:r>
              <a:rPr lang="en-US" altLang="ko" sz="1200" b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0.16s </a:t>
            </a:r>
            <a:r>
              <a:rPr lang="ko" altLang="en-US" sz="1200" b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소요</a:t>
            </a:r>
            <a:endParaRPr sz="1200" b="1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0" name="Google Shape;399;p44">
            <a:extLst>
              <a:ext uri="{FF2B5EF4-FFF2-40B4-BE49-F238E27FC236}">
                <a16:creationId xmlns:a16="http://schemas.microsoft.com/office/drawing/2014/main" id="{D6E700AC-E4F4-C39E-FFE0-5BAB7E5DE117}"/>
              </a:ext>
            </a:extLst>
          </p:cNvPr>
          <p:cNvSpPr/>
          <p:nvPr/>
        </p:nvSpPr>
        <p:spPr>
          <a:xfrm>
            <a:off x="8497208" y="4062689"/>
            <a:ext cx="3256800" cy="400400"/>
          </a:xfrm>
          <a:prstGeom prst="roundRect">
            <a:avLst>
              <a:gd name="adj" fmla="val 16667"/>
            </a:avLst>
          </a:prstGeom>
          <a:solidFill>
            <a:srgbClr val="D3D3D4">
              <a:alpha val="69800"/>
            </a:srgbClr>
          </a:solidFill>
          <a:ln w="12700" cap="flat" cmpd="sng">
            <a:solidFill>
              <a:srgbClr val="EECF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>
              <a:lnSpc>
                <a:spcPct val="130000"/>
              </a:lnSpc>
              <a:buClr>
                <a:schemeClr val="dk1"/>
              </a:buClr>
              <a:buSzPts val="900"/>
            </a:pPr>
            <a:r>
              <a:rPr lang="ko" altLang="en-US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1000</a:t>
            </a:r>
            <a:r>
              <a:rPr lang="ko" altLang="en-US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예측시 </a:t>
            </a:r>
            <a:r>
              <a:rPr lang="en-US" altLang="ko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" altLang="en-US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처리당 </a:t>
            </a:r>
            <a:r>
              <a:rPr lang="en-US" altLang="ko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0.028s </a:t>
            </a:r>
            <a:r>
              <a:rPr lang="ko" altLang="en-US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소요</a:t>
            </a:r>
            <a:endParaRPr sz="12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1" name="Google Shape;400;p44">
            <a:extLst>
              <a:ext uri="{FF2B5EF4-FFF2-40B4-BE49-F238E27FC236}">
                <a16:creationId xmlns:a16="http://schemas.microsoft.com/office/drawing/2014/main" id="{8DC08EB2-BA17-EBAD-3242-7568534F3D3E}"/>
              </a:ext>
            </a:extLst>
          </p:cNvPr>
          <p:cNvSpPr/>
          <p:nvPr/>
        </p:nvSpPr>
        <p:spPr>
          <a:xfrm>
            <a:off x="8497208" y="4699351"/>
            <a:ext cx="3256800" cy="400400"/>
          </a:xfrm>
          <a:prstGeom prst="roundRect">
            <a:avLst>
              <a:gd name="adj" fmla="val 16667"/>
            </a:avLst>
          </a:prstGeom>
          <a:solidFill>
            <a:srgbClr val="D3D3D4">
              <a:alpha val="69800"/>
            </a:srgbClr>
          </a:solidFill>
          <a:ln w="12700" cap="flat" cmpd="sng">
            <a:solidFill>
              <a:srgbClr val="EECF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>
              <a:lnSpc>
                <a:spcPct val="130000"/>
              </a:lnSpc>
              <a:buClr>
                <a:schemeClr val="dk1"/>
              </a:buClr>
              <a:buSzPts val="900"/>
            </a:pPr>
            <a:r>
              <a:rPr lang="ko" altLang="en-US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10000</a:t>
            </a:r>
            <a:r>
              <a:rPr lang="ko" altLang="en-US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예측시 </a:t>
            </a:r>
            <a:r>
              <a:rPr lang="en-US" altLang="ko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" altLang="en-US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처리당 </a:t>
            </a:r>
            <a:r>
              <a:rPr lang="en-US" altLang="ko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0.015s </a:t>
            </a:r>
            <a:r>
              <a:rPr lang="ko" altLang="en-US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소요</a:t>
            </a:r>
            <a:endParaRPr sz="12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2" name="Google Shape;404;p44">
            <a:extLst>
              <a:ext uri="{FF2B5EF4-FFF2-40B4-BE49-F238E27FC236}">
                <a16:creationId xmlns:a16="http://schemas.microsoft.com/office/drawing/2014/main" id="{F1ADCD9A-7395-EB4E-7ED1-0B25AB3C3FCA}"/>
              </a:ext>
            </a:extLst>
          </p:cNvPr>
          <p:cNvSpPr/>
          <p:nvPr/>
        </p:nvSpPr>
        <p:spPr>
          <a:xfrm rot="10800000">
            <a:off x="7439475" y="5317533"/>
            <a:ext cx="1354800" cy="229200"/>
          </a:xfrm>
          <a:prstGeom prst="triangle">
            <a:avLst>
              <a:gd name="adj" fmla="val 50000"/>
            </a:avLst>
          </a:prstGeom>
          <a:solidFill>
            <a:srgbClr val="E2E2E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186262" indent="-101597">
              <a:buClr>
                <a:srgbClr val="000000"/>
              </a:buClr>
              <a:buSzPts val="900"/>
            </a:pPr>
            <a:endParaRPr sz="120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93" name="Google Shape;405;p44">
            <a:extLst>
              <a:ext uri="{FF2B5EF4-FFF2-40B4-BE49-F238E27FC236}">
                <a16:creationId xmlns:a16="http://schemas.microsoft.com/office/drawing/2014/main" id="{BC83241B-6635-D514-6B5D-84A402A72CBB}"/>
              </a:ext>
            </a:extLst>
          </p:cNvPr>
          <p:cNvSpPr txBox="1"/>
          <p:nvPr/>
        </p:nvSpPr>
        <p:spPr>
          <a:xfrm>
            <a:off x="6342483" y="5610051"/>
            <a:ext cx="3548800" cy="372369"/>
          </a:xfrm>
          <a:prstGeom prst="rect">
            <a:avLst/>
          </a:prstGeom>
          <a:noFill/>
          <a:ln w="9525" cap="flat" cmpd="sng">
            <a:solidFill>
              <a:srgbClr val="E4E4E4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spAutoFit/>
          </a:bodyPr>
          <a:lstStyle/>
          <a:p>
            <a:pPr algn="ctr">
              <a:lnSpc>
                <a:spcPct val="130000"/>
              </a:lnSpc>
              <a:buClr>
                <a:srgbClr val="C00000"/>
              </a:buClr>
              <a:buSzPts val="900"/>
            </a:pPr>
            <a:r>
              <a:rPr lang="ko" altLang="en-US" sz="1400" b="1" i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“</a:t>
            </a:r>
            <a:r>
              <a:rPr lang="ko" altLang="en-US" sz="1400" b="1" i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예측의 갯수가 늘어날수록 처리효율 증가</a:t>
            </a:r>
            <a:r>
              <a:rPr lang="ko" altLang="en-US" sz="1400" b="1" i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”</a:t>
            </a:r>
            <a:endParaRPr sz="1400" b="1" i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4" name="Google Shape;410;p44">
            <a:extLst>
              <a:ext uri="{FF2B5EF4-FFF2-40B4-BE49-F238E27FC236}">
                <a16:creationId xmlns:a16="http://schemas.microsoft.com/office/drawing/2014/main" id="{5E3130AB-1C2D-0B4E-38E0-F057FE2351F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130" y="2489051"/>
            <a:ext cx="3639449" cy="26841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91;p44">
            <a:extLst>
              <a:ext uri="{FF2B5EF4-FFF2-40B4-BE49-F238E27FC236}">
                <a16:creationId xmlns:a16="http://schemas.microsoft.com/office/drawing/2014/main" id="{075C2ED7-295D-FB01-833B-6F11A53BE3EC}"/>
              </a:ext>
            </a:extLst>
          </p:cNvPr>
          <p:cNvSpPr/>
          <p:nvPr/>
        </p:nvSpPr>
        <p:spPr>
          <a:xfrm>
            <a:off x="1352001" y="1833371"/>
            <a:ext cx="1655720" cy="395200"/>
          </a:xfrm>
          <a:prstGeom prst="rect">
            <a:avLst/>
          </a:prstGeom>
          <a:solidFill>
            <a:srgbClr val="EECFD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chemeClr val="lt1"/>
              </a:buClr>
              <a:buSzPts val="1000"/>
            </a:pPr>
            <a:r>
              <a:rPr lang="ko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학습시간</a:t>
            </a:r>
            <a:endParaRPr b="1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" name="Google Shape;392;p44">
            <a:extLst>
              <a:ext uri="{FF2B5EF4-FFF2-40B4-BE49-F238E27FC236}">
                <a16:creationId xmlns:a16="http://schemas.microsoft.com/office/drawing/2014/main" id="{ADA6F8D9-69A5-D683-D9FE-F300E16476FE}"/>
              </a:ext>
            </a:extLst>
          </p:cNvPr>
          <p:cNvSpPr/>
          <p:nvPr/>
        </p:nvSpPr>
        <p:spPr>
          <a:xfrm>
            <a:off x="1427261" y="1920971"/>
            <a:ext cx="228000" cy="220000"/>
          </a:xfrm>
          <a:prstGeom prst="ellipse">
            <a:avLst/>
          </a:prstGeom>
          <a:solidFill>
            <a:srgbClr val="A50134"/>
          </a:solidFill>
          <a:ln w="12700" cap="flat" cmpd="sng">
            <a:solidFill>
              <a:srgbClr val="E2E2E2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en-US" altLang="ko" sz="1600" b="1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1</a:t>
            </a:r>
            <a:endParaRPr sz="1600" b="1" dirty="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6" name="텍스트 개체 틀 5">
            <a:extLst>
              <a:ext uri="{FF2B5EF4-FFF2-40B4-BE49-F238E27FC236}">
                <a16:creationId xmlns:a16="http://schemas.microsoft.com/office/drawing/2014/main" id="{FA8B5730-D2BE-E54F-A486-963F26DE090E}"/>
              </a:ext>
            </a:extLst>
          </p:cNvPr>
          <p:cNvSpPr txBox="1">
            <a:spLocks/>
          </p:cNvSpPr>
          <p:nvPr/>
        </p:nvSpPr>
        <p:spPr>
          <a:xfrm>
            <a:off x="343293" y="110070"/>
            <a:ext cx="9312336" cy="479451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Intro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Feature Engineering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Validation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Modeling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Outro</a:t>
            </a:r>
            <a:endParaRPr lang="ko-KR" altLang="en-US" b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7" name="직선 연결선 13">
            <a:extLst>
              <a:ext uri="{FF2B5EF4-FFF2-40B4-BE49-F238E27FC236}">
                <a16:creationId xmlns:a16="http://schemas.microsoft.com/office/drawing/2014/main" id="{D5D32CB9-0B7E-9847-ABDE-12D7AEBD270F}"/>
              </a:ext>
            </a:extLst>
          </p:cNvPr>
          <p:cNvCxnSpPr>
            <a:cxnSpLocks/>
          </p:cNvCxnSpPr>
          <p:nvPr/>
        </p:nvCxnSpPr>
        <p:spPr>
          <a:xfrm>
            <a:off x="5247070" y="543094"/>
            <a:ext cx="1189415" cy="0"/>
          </a:xfrm>
          <a:prstGeom prst="line">
            <a:avLst/>
          </a:prstGeom>
          <a:ln w="25400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238415" y="657629"/>
            <a:ext cx="25098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모델소개</a:t>
            </a:r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적용가능성   </a:t>
            </a:r>
            <a:r>
              <a:rPr lang="ko-KR" altLang="en-US" sz="1300" dirty="0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해석</a:t>
            </a:r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3102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개체 11" hidden="1">
            <a:extLst>
              <a:ext uri="{FF2B5EF4-FFF2-40B4-BE49-F238E27FC236}">
                <a16:creationId xmlns:a16="http://schemas.microsoft.com/office/drawing/2014/main" id="{106BAB2C-ADBC-528A-4F0B-D1A391FCC61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566337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사다리꼴 6">
            <a:extLst>
              <a:ext uri="{FF2B5EF4-FFF2-40B4-BE49-F238E27FC236}">
                <a16:creationId xmlns:a16="http://schemas.microsoft.com/office/drawing/2014/main" id="{D912E88E-5F66-4C60-6E62-A8050E94FB40}"/>
              </a:ext>
            </a:extLst>
          </p:cNvPr>
          <p:cNvSpPr/>
          <p:nvPr/>
        </p:nvSpPr>
        <p:spPr>
          <a:xfrm rot="16200000">
            <a:off x="4363227" y="3470218"/>
            <a:ext cx="2389100" cy="1175169"/>
          </a:xfrm>
          <a:prstGeom prst="trapezoid">
            <a:avLst>
              <a:gd name="adj" fmla="val 48223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A50034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텍스트 개체 틀 5">
            <a:extLst>
              <a:ext uri="{FF2B5EF4-FFF2-40B4-BE49-F238E27FC236}">
                <a16:creationId xmlns:a16="http://schemas.microsoft.com/office/drawing/2014/main" id="{FA8B5730-D2BE-E54F-A486-963F26DE090E}"/>
              </a:ext>
            </a:extLst>
          </p:cNvPr>
          <p:cNvSpPr txBox="1">
            <a:spLocks/>
          </p:cNvSpPr>
          <p:nvPr/>
        </p:nvSpPr>
        <p:spPr>
          <a:xfrm>
            <a:off x="343293" y="110070"/>
            <a:ext cx="9312336" cy="479451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Intro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Feature Engineering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Validation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Modeling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Outro</a:t>
            </a:r>
            <a:endParaRPr lang="ko-KR" altLang="en-US" b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7" name="직선 연결선 13">
            <a:extLst>
              <a:ext uri="{FF2B5EF4-FFF2-40B4-BE49-F238E27FC236}">
                <a16:creationId xmlns:a16="http://schemas.microsoft.com/office/drawing/2014/main" id="{D5D32CB9-0B7E-9847-ABDE-12D7AEBD270F}"/>
              </a:ext>
            </a:extLst>
          </p:cNvPr>
          <p:cNvCxnSpPr>
            <a:cxnSpLocks/>
          </p:cNvCxnSpPr>
          <p:nvPr/>
        </p:nvCxnSpPr>
        <p:spPr>
          <a:xfrm>
            <a:off x="5247070" y="543094"/>
            <a:ext cx="1189415" cy="0"/>
          </a:xfrm>
          <a:prstGeom prst="line">
            <a:avLst/>
          </a:prstGeom>
          <a:ln w="25400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238415" y="657629"/>
            <a:ext cx="25098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모델소개</a:t>
            </a:r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</a:t>
            </a:r>
            <a:r>
              <a:rPr lang="ko-KR" altLang="en-US" sz="1300" dirty="0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적용가능성   </a:t>
            </a:r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해석 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5B9C1FC-05A5-B7E5-FDF5-CCFBB8EDA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66" y="2863253"/>
            <a:ext cx="4228232" cy="238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8DAB6DCD-EFF4-CB24-7146-105116398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482" y="2677200"/>
            <a:ext cx="4953219" cy="279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0CD05F-F9EC-9D62-A873-453CF043652F}"/>
              </a:ext>
            </a:extLst>
          </p:cNvPr>
          <p:cNvSpPr txBox="1"/>
          <p:nvPr/>
        </p:nvSpPr>
        <p:spPr>
          <a:xfrm>
            <a:off x="779684" y="1475949"/>
            <a:ext cx="528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dirty="0"/>
              <a:t>Shapley Value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D45A0E-F1F6-290E-ABB9-85EE108296F5}"/>
              </a:ext>
            </a:extLst>
          </p:cNvPr>
          <p:cNvSpPr/>
          <p:nvPr/>
        </p:nvSpPr>
        <p:spPr>
          <a:xfrm>
            <a:off x="486454" y="1469802"/>
            <a:ext cx="120107" cy="383694"/>
          </a:xfrm>
          <a:prstGeom prst="rect">
            <a:avLst/>
          </a:prstGeom>
          <a:solidFill>
            <a:srgbClr val="B22222"/>
          </a:solidFill>
          <a:ln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F42129-03E5-A447-F705-263270599D03}"/>
              </a:ext>
            </a:extLst>
          </p:cNvPr>
          <p:cNvSpPr txBox="1"/>
          <p:nvPr/>
        </p:nvSpPr>
        <p:spPr>
          <a:xfrm>
            <a:off x="964531" y="1858350"/>
            <a:ext cx="5828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pPr marL="285750" indent="-285750">
              <a:buFontTx/>
              <a:buChar char="-"/>
            </a:pPr>
            <a:r>
              <a:rPr lang="ko-KR" altLang="en-US" sz="1400" dirty="0"/>
              <a:t>전체 모델 관점 </a:t>
            </a:r>
            <a:r>
              <a:rPr lang="en-US" altLang="ko-KR" sz="1400" dirty="0"/>
              <a:t>: </a:t>
            </a:r>
            <a:r>
              <a:rPr lang="ko-KR" altLang="en-US" sz="1400" dirty="0"/>
              <a:t>변수들이 예측모델에 얼마나 기여하는가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개별 관측치 관점 </a:t>
            </a:r>
            <a:r>
              <a:rPr lang="en-US" altLang="ko-KR" sz="1400" dirty="0"/>
              <a:t>: </a:t>
            </a:r>
            <a:r>
              <a:rPr lang="ko-KR" altLang="en-US" sz="1400" dirty="0"/>
              <a:t>개별 관측치에 따라 예측 결과가 어떻게 달라지는가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AFFB99-0D9E-32D3-A2C2-D55F754CF4D3}"/>
              </a:ext>
            </a:extLst>
          </p:cNvPr>
          <p:cNvSpPr txBox="1"/>
          <p:nvPr/>
        </p:nvSpPr>
        <p:spPr>
          <a:xfrm>
            <a:off x="-864101" y="2541517"/>
            <a:ext cx="5828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pPr algn="ctr"/>
            <a:r>
              <a:rPr lang="en-US" altLang="ko-KR" sz="1200" dirty="0"/>
              <a:t>&lt;Y_01 </a:t>
            </a:r>
            <a:r>
              <a:rPr lang="ko-KR" altLang="en-US" sz="1200" dirty="0"/>
              <a:t>예측 모델에 대한 </a:t>
            </a:r>
            <a:r>
              <a:rPr lang="en-US" altLang="ko-KR" sz="1200" dirty="0" err="1"/>
              <a:t>shap</a:t>
            </a:r>
            <a:r>
              <a:rPr lang="en-US" altLang="ko-KR" sz="1200" dirty="0"/>
              <a:t> value&gt;</a:t>
            </a:r>
            <a:endParaRPr lang="ko-KR" altLang="en-US" sz="12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EB6A80-EF72-5B4E-AF93-D2F155757C6C}"/>
              </a:ext>
            </a:extLst>
          </p:cNvPr>
          <p:cNvSpPr/>
          <p:nvPr/>
        </p:nvSpPr>
        <p:spPr>
          <a:xfrm>
            <a:off x="779685" y="5474155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상단에 위치한 변수일수록 예측모형에 큰 기여를 함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Moving_median_30_X_07, df_X_18X_22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순서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BA3A965-19B5-EF4E-01D1-FCC4FF376B7B}"/>
              </a:ext>
            </a:extLst>
          </p:cNvPr>
          <p:cNvSpPr/>
          <p:nvPr/>
        </p:nvSpPr>
        <p:spPr>
          <a:xfrm>
            <a:off x="779684" y="6089643"/>
            <a:ext cx="67330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높은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X_07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값의 </a:t>
            </a:r>
            <a:r>
              <a:rPr lang="ko-KR" altLang="en-US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이동평균값을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가질 수록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Y_01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값이 낮아지는 경향을 보임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5812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25096" y="1795955"/>
            <a:ext cx="4606665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6400"/>
              </a:lnSpc>
              <a:spcBef>
                <a:spcPct val="0"/>
              </a:spcBef>
            </a:pPr>
            <a:r>
              <a:rPr lang="en-US" sz="5334" dirty="0">
                <a:solidFill>
                  <a:srgbClr val="373737"/>
                </a:solidFill>
                <a:latin typeface="Calibri"/>
                <a:ea typeface="Nanum Gothic Regular"/>
              </a:rPr>
              <a:t>Contents</a:t>
            </a:r>
          </a:p>
        </p:txBody>
      </p:sp>
      <p:sp>
        <p:nvSpPr>
          <p:cNvPr id="5" name="AutoShape 5"/>
          <p:cNvSpPr/>
          <p:nvPr/>
        </p:nvSpPr>
        <p:spPr>
          <a:xfrm>
            <a:off x="6373943" y="1246914"/>
            <a:ext cx="5132257" cy="0"/>
          </a:xfrm>
          <a:prstGeom prst="line">
            <a:avLst/>
          </a:prstGeom>
          <a:ln w="9525" cap="rnd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>
            <a:off x="6373943" y="5604736"/>
            <a:ext cx="5132257" cy="0"/>
          </a:xfrm>
          <a:prstGeom prst="line">
            <a:avLst/>
          </a:prstGeom>
          <a:ln w="9525" cap="rnd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C65827-F7EA-63AE-A646-571C9388ED54}"/>
              </a:ext>
            </a:extLst>
          </p:cNvPr>
          <p:cNvSpPr txBox="1"/>
          <p:nvPr/>
        </p:nvSpPr>
        <p:spPr>
          <a:xfrm>
            <a:off x="7366000" y="1960629"/>
            <a:ext cx="3505200" cy="3046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Intro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2000" dirty="0">
              <a:solidFill>
                <a:srgbClr val="373737"/>
              </a:solidFill>
              <a:latin typeface="Calibri" panose="020F0502020204030204" pitchFamily="34" charset="0"/>
              <a:ea typeface="나눔스퀘어라운드 Bold" panose="020B0600000101010101" pitchFamily="50" charset="-127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Feature Engineering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2133" dirty="0">
              <a:solidFill>
                <a:srgbClr val="373737"/>
              </a:solidFill>
              <a:latin typeface="Calibri" panose="020F0502020204030204" pitchFamily="34" charset="0"/>
              <a:ea typeface="나눔스퀘어라운드 Bold" panose="020B0600000101010101" pitchFamily="50" charset="-127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Validation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2133" dirty="0">
              <a:solidFill>
                <a:srgbClr val="373737"/>
              </a:solidFill>
              <a:latin typeface="Calibri" panose="020F0502020204030204" pitchFamily="34" charset="0"/>
              <a:ea typeface="나눔스퀘어라운드 Bold" panose="020B0600000101010101" pitchFamily="50" charset="-127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Modeling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1600" dirty="0">
              <a:solidFill>
                <a:srgbClr val="373737"/>
              </a:solidFill>
              <a:latin typeface="Calibri" panose="020F0502020204030204" pitchFamily="34" charset="0"/>
              <a:ea typeface="나눔스퀘어라운드 Bold" panose="020B0600000101010101" pitchFamily="50" charset="-127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Outro</a:t>
            </a: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B1B3213E-C38D-6FA0-2334-1093D07A3E68}"/>
              </a:ext>
            </a:extLst>
          </p:cNvPr>
          <p:cNvSpPr txBox="1"/>
          <p:nvPr/>
        </p:nvSpPr>
        <p:spPr>
          <a:xfrm>
            <a:off x="6557765" y="2047574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4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B22222"/>
                </a:solidFill>
                <a:latin typeface="Nanum Gothic Regular Bold"/>
              </a:rPr>
              <a:t>01</a:t>
            </a: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AA21566E-E26B-B533-A9F4-BD73BA70FEE6}"/>
              </a:ext>
            </a:extLst>
          </p:cNvPr>
          <p:cNvSpPr txBox="1"/>
          <p:nvPr/>
        </p:nvSpPr>
        <p:spPr>
          <a:xfrm>
            <a:off x="6572151" y="2637702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4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B22222"/>
                </a:solidFill>
                <a:latin typeface="Nanum Gothic Regular Bold"/>
              </a:rPr>
              <a:t>02</a:t>
            </a: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2F617CFD-90A6-61C3-4F65-151E4576393D}"/>
              </a:ext>
            </a:extLst>
          </p:cNvPr>
          <p:cNvSpPr txBox="1"/>
          <p:nvPr/>
        </p:nvSpPr>
        <p:spPr>
          <a:xfrm>
            <a:off x="6572151" y="3309984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4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B22222"/>
                </a:solidFill>
                <a:latin typeface="Nanum Gothic Regular Bold"/>
              </a:rPr>
              <a:t>03</a:t>
            </a: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444F633B-C751-8EC2-EE78-8F9D226DA761}"/>
              </a:ext>
            </a:extLst>
          </p:cNvPr>
          <p:cNvSpPr txBox="1"/>
          <p:nvPr/>
        </p:nvSpPr>
        <p:spPr>
          <a:xfrm>
            <a:off x="6575779" y="3968538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4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B22222"/>
                </a:solidFill>
                <a:latin typeface="Nanum Gothic Regular Bold"/>
              </a:rPr>
              <a:t>04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908ED6F7-7AED-42C7-B672-BE0DFB08C70F}"/>
              </a:ext>
            </a:extLst>
          </p:cNvPr>
          <p:cNvSpPr txBox="1"/>
          <p:nvPr/>
        </p:nvSpPr>
        <p:spPr>
          <a:xfrm>
            <a:off x="6572151" y="4558666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4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B22222"/>
                </a:solidFill>
                <a:latin typeface="Nanum Gothic Regular Bold"/>
              </a:rPr>
              <a:t>05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F9F7C11-CA00-855B-77F7-F43AD0CF72A0}"/>
              </a:ext>
            </a:extLst>
          </p:cNvPr>
          <p:cNvSpPr/>
          <p:nvPr/>
        </p:nvSpPr>
        <p:spPr>
          <a:xfrm>
            <a:off x="1122688" y="1795955"/>
            <a:ext cx="176405" cy="820737"/>
          </a:xfrm>
          <a:prstGeom prst="rect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 latinLnBrk="0"/>
            <a:endParaRPr lang="ko-KR" altLang="en-US" sz="1600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3" name="이등변 삼각형 2"/>
          <p:cNvSpPr/>
          <p:nvPr/>
        </p:nvSpPr>
        <p:spPr>
          <a:xfrm rot="5400000">
            <a:off x="5946314" y="2104230"/>
            <a:ext cx="507969" cy="194464"/>
          </a:xfrm>
          <a:prstGeom prst="triangle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25096" y="1795955"/>
            <a:ext cx="4606665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6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34" b="0" i="0" u="none" strike="noStrike" kern="1200" cap="none" spc="0" normalizeH="0" baseline="0" noProof="0" dirty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Calibri"/>
                <a:ea typeface="Nanum Gothic Regular"/>
                <a:cs typeface="+mn-cs"/>
              </a:rPr>
              <a:t>Contents</a:t>
            </a:r>
          </a:p>
        </p:txBody>
      </p:sp>
      <p:sp>
        <p:nvSpPr>
          <p:cNvPr id="5" name="AutoShape 5"/>
          <p:cNvSpPr/>
          <p:nvPr/>
        </p:nvSpPr>
        <p:spPr>
          <a:xfrm>
            <a:off x="6373943" y="1246914"/>
            <a:ext cx="5132257" cy="0"/>
          </a:xfrm>
          <a:prstGeom prst="line">
            <a:avLst/>
          </a:prstGeom>
          <a:ln w="9525" cap="rnd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6373943" y="5604736"/>
            <a:ext cx="5132257" cy="0"/>
          </a:xfrm>
          <a:prstGeom prst="line">
            <a:avLst/>
          </a:prstGeom>
          <a:ln w="9525" cap="rnd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B1B3213E-C38D-6FA0-2334-1093D07A3E68}"/>
              </a:ext>
            </a:extLst>
          </p:cNvPr>
          <p:cNvSpPr txBox="1"/>
          <p:nvPr/>
        </p:nvSpPr>
        <p:spPr>
          <a:xfrm>
            <a:off x="6557765" y="2047574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Nanum Gothic Regular Bold"/>
                <a:ea typeface="+mn-ea"/>
                <a:cs typeface="+mn-cs"/>
              </a:rPr>
              <a:t>01</a:t>
            </a: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AA21566E-E26B-B533-A9F4-BD73BA70FEE6}"/>
              </a:ext>
            </a:extLst>
          </p:cNvPr>
          <p:cNvSpPr txBox="1"/>
          <p:nvPr/>
        </p:nvSpPr>
        <p:spPr>
          <a:xfrm>
            <a:off x="6572151" y="2637702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Nanum Gothic Regular Bold"/>
                <a:ea typeface="+mn-ea"/>
                <a:cs typeface="+mn-cs"/>
              </a:rPr>
              <a:t>02</a:t>
            </a: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2F617CFD-90A6-61C3-4F65-151E4576393D}"/>
              </a:ext>
            </a:extLst>
          </p:cNvPr>
          <p:cNvSpPr txBox="1"/>
          <p:nvPr/>
        </p:nvSpPr>
        <p:spPr>
          <a:xfrm>
            <a:off x="6572151" y="3309984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Nanum Gothic Regular Bold"/>
                <a:ea typeface="+mn-ea"/>
                <a:cs typeface="+mn-cs"/>
              </a:rPr>
              <a:t>03</a:t>
            </a: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444F633B-C751-8EC2-EE78-8F9D226DA761}"/>
              </a:ext>
            </a:extLst>
          </p:cNvPr>
          <p:cNvSpPr txBox="1"/>
          <p:nvPr/>
        </p:nvSpPr>
        <p:spPr>
          <a:xfrm>
            <a:off x="6575779" y="3968538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Nanum Gothic Regular Bold"/>
                <a:ea typeface="+mn-ea"/>
                <a:cs typeface="+mn-cs"/>
              </a:rPr>
              <a:t>04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908ED6F7-7AED-42C7-B672-BE0DFB08C70F}"/>
              </a:ext>
            </a:extLst>
          </p:cNvPr>
          <p:cNvSpPr txBox="1"/>
          <p:nvPr/>
        </p:nvSpPr>
        <p:spPr>
          <a:xfrm>
            <a:off x="6572151" y="4558666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Nanum Gothic Regular Bold"/>
                <a:ea typeface="+mn-ea"/>
                <a:cs typeface="+mn-cs"/>
              </a:rPr>
              <a:t>05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F9F7C11-CA00-855B-77F7-F43AD0CF72A0}"/>
              </a:ext>
            </a:extLst>
          </p:cNvPr>
          <p:cNvSpPr/>
          <p:nvPr/>
        </p:nvSpPr>
        <p:spPr>
          <a:xfrm>
            <a:off x="1122688" y="1795955"/>
            <a:ext cx="176405" cy="820737"/>
          </a:xfrm>
          <a:prstGeom prst="rect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이등변 삼각형 2"/>
          <p:cNvSpPr/>
          <p:nvPr/>
        </p:nvSpPr>
        <p:spPr>
          <a:xfrm rot="5400000">
            <a:off x="5946314" y="4615322"/>
            <a:ext cx="507969" cy="194464"/>
          </a:xfrm>
          <a:prstGeom prst="triangle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1AB1F0-3D00-3F38-BC8B-BE0537657D88}"/>
              </a:ext>
            </a:extLst>
          </p:cNvPr>
          <p:cNvSpPr txBox="1"/>
          <p:nvPr/>
        </p:nvSpPr>
        <p:spPr>
          <a:xfrm>
            <a:off x="7366000" y="1960629"/>
            <a:ext cx="3505200" cy="3046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Intro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2000" dirty="0">
              <a:solidFill>
                <a:srgbClr val="373737"/>
              </a:solidFill>
              <a:latin typeface="Calibri" panose="020F0502020204030204" pitchFamily="34" charset="0"/>
              <a:ea typeface="나눔스퀘어라운드 Bold" panose="020B0600000101010101" pitchFamily="50" charset="-127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Feature Engineering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2133" dirty="0">
              <a:solidFill>
                <a:srgbClr val="373737"/>
              </a:solidFill>
              <a:latin typeface="Calibri" panose="020F0502020204030204" pitchFamily="34" charset="0"/>
              <a:ea typeface="나눔스퀘어라운드 Bold" panose="020B0600000101010101" pitchFamily="50" charset="-127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Validation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2133" dirty="0">
              <a:solidFill>
                <a:srgbClr val="373737"/>
              </a:solidFill>
              <a:latin typeface="Calibri" panose="020F0502020204030204" pitchFamily="34" charset="0"/>
              <a:ea typeface="나눔스퀘어라운드 Bold" panose="020B0600000101010101" pitchFamily="50" charset="-127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Modeling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1600" dirty="0">
              <a:solidFill>
                <a:srgbClr val="373737"/>
              </a:solidFill>
              <a:latin typeface="Calibri" panose="020F0502020204030204" pitchFamily="34" charset="0"/>
              <a:ea typeface="나눔스퀘어라운드 Bold" panose="020B0600000101010101" pitchFamily="50" charset="-127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Outro</a:t>
            </a:r>
          </a:p>
        </p:txBody>
      </p:sp>
    </p:spTree>
    <p:extLst>
      <p:ext uri="{BB962C8B-B14F-4D97-AF65-F5344CB8AC3E}">
        <p14:creationId xmlns:p14="http://schemas.microsoft.com/office/powerpoint/2010/main" val="4183435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개체 47" hidden="1">
            <a:extLst>
              <a:ext uri="{FF2B5EF4-FFF2-40B4-BE49-F238E27FC236}">
                <a16:creationId xmlns:a16="http://schemas.microsoft.com/office/drawing/2014/main" id="{08E38208-7675-7D93-0D93-FFC3616B688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730288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A0B0FD0F-1D3D-7BFA-3546-3CA31BE9D1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8139" y="2347093"/>
            <a:ext cx="1346284" cy="181277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43C1D7E-8A41-9360-AED5-B5DBC924BF7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686" y="2355956"/>
            <a:ext cx="1346284" cy="179504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D564109-D01A-62C1-5E5B-E32276413D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6610" y="2355278"/>
            <a:ext cx="1400906" cy="17964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AE36718-269C-9A54-3756-E24E02BF18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4529" y="2355278"/>
            <a:ext cx="1709911" cy="17964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9C08D6C-3440-6F30-E19F-4F2720E00B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762" y="2355278"/>
            <a:ext cx="1331597" cy="1796400"/>
          </a:xfrm>
          <a:prstGeom prst="rect">
            <a:avLst/>
          </a:prstGeom>
        </p:spPr>
      </p:pic>
      <p:cxnSp>
        <p:nvCxnSpPr>
          <p:cNvPr id="1034" name="직선 연결선 1033">
            <a:extLst>
              <a:ext uri="{FF2B5EF4-FFF2-40B4-BE49-F238E27FC236}">
                <a16:creationId xmlns:a16="http://schemas.microsoft.com/office/drawing/2014/main" id="{E74868CC-F318-2FE2-18F2-D8CBD95EB27E}"/>
              </a:ext>
            </a:extLst>
          </p:cNvPr>
          <p:cNvCxnSpPr>
            <a:cxnSpLocks/>
          </p:cNvCxnSpPr>
          <p:nvPr/>
        </p:nvCxnSpPr>
        <p:spPr>
          <a:xfrm>
            <a:off x="9627920" y="4956154"/>
            <a:ext cx="8553" cy="1384995"/>
          </a:xfrm>
          <a:prstGeom prst="line">
            <a:avLst/>
          </a:prstGeom>
          <a:ln w="28575">
            <a:solidFill>
              <a:srgbClr val="3737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텍스트 개체 틀 5">
            <a:extLst>
              <a:ext uri="{FF2B5EF4-FFF2-40B4-BE49-F238E27FC236}">
                <a16:creationId xmlns:a16="http://schemas.microsoft.com/office/drawing/2014/main" id="{FA8B5730-D2BE-E54F-A486-963F26DE090E}"/>
              </a:ext>
            </a:extLst>
          </p:cNvPr>
          <p:cNvSpPr txBox="1">
            <a:spLocks/>
          </p:cNvSpPr>
          <p:nvPr/>
        </p:nvSpPr>
        <p:spPr>
          <a:xfrm>
            <a:off x="343293" y="110070"/>
            <a:ext cx="9312336" cy="479451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Intro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Feature Engineering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Validation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Modeling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Outro</a:t>
            </a:r>
            <a:endParaRPr lang="ko-KR" altLang="en-US" b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7" name="직선 연결선 13">
            <a:extLst>
              <a:ext uri="{FF2B5EF4-FFF2-40B4-BE49-F238E27FC236}">
                <a16:creationId xmlns:a16="http://schemas.microsoft.com/office/drawing/2014/main" id="{D5D32CB9-0B7E-9847-ABDE-12D7AEBD270F}"/>
              </a:ext>
            </a:extLst>
          </p:cNvPr>
          <p:cNvCxnSpPr>
            <a:cxnSpLocks/>
          </p:cNvCxnSpPr>
          <p:nvPr/>
        </p:nvCxnSpPr>
        <p:spPr>
          <a:xfrm>
            <a:off x="6562867" y="543094"/>
            <a:ext cx="893625" cy="0"/>
          </a:xfrm>
          <a:prstGeom prst="line">
            <a:avLst/>
          </a:prstGeom>
          <a:ln w="25400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536400" y="657629"/>
            <a:ext cx="25098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Team </a:t>
            </a:r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F9D041-BDD9-E1A3-547F-1BBE97955222}"/>
              </a:ext>
            </a:extLst>
          </p:cNvPr>
          <p:cNvSpPr txBox="1"/>
          <p:nvPr/>
        </p:nvSpPr>
        <p:spPr>
          <a:xfrm>
            <a:off x="7681773" y="4280033"/>
            <a:ext cx="1462109" cy="585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강동인</a:t>
            </a:r>
            <a:endParaRPr lang="en-US" altLang="ko-KR" sz="14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1200" dirty="0">
                <a:solidFill>
                  <a:schemeClr val="dk1"/>
                </a:solidFill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dk1"/>
                </a:solidFill>
                <a:ea typeface="나눔스퀘어" panose="020B0600000101010101" pitchFamily="50" charset="-127"/>
              </a:rPr>
              <a:t>경영</a:t>
            </a:r>
            <a:r>
              <a:rPr lang="en-US" altLang="ko-KR" sz="1200" dirty="0">
                <a:solidFill>
                  <a:schemeClr val="dk1"/>
                </a:solidFill>
                <a:ea typeface="나눔스퀘어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dk1"/>
                </a:solidFill>
                <a:ea typeface="나눔스퀘어" panose="020B0600000101010101" pitchFamily="50" charset="-127"/>
              </a:rPr>
              <a:t>컴퓨터공학</a:t>
            </a:r>
            <a:r>
              <a:rPr lang="en-US" altLang="ko-KR" sz="1200" dirty="0">
                <a:solidFill>
                  <a:schemeClr val="dk1"/>
                </a:solidFill>
                <a:ea typeface="나눔스퀘어" panose="020B0600000101010101" pitchFamily="50" charset="-127"/>
              </a:rPr>
              <a:t>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4083FD-547A-3B3F-86E7-183611928CE4}"/>
              </a:ext>
            </a:extLst>
          </p:cNvPr>
          <p:cNvSpPr txBox="1"/>
          <p:nvPr/>
        </p:nvSpPr>
        <p:spPr>
          <a:xfrm>
            <a:off x="7595927" y="4956154"/>
            <a:ext cx="194606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engineering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Kalman Filter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고안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생성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Etc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파생변수 고안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생성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Validation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전략</a:t>
            </a:r>
            <a:endParaRPr lang="en-US" altLang="ko-KR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Modeling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Ensemble Model</a:t>
            </a:r>
          </a:p>
          <a:p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발표자료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제작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D0555-AD7C-C9C7-07EB-406CDCA4ABB1}"/>
              </a:ext>
            </a:extLst>
          </p:cNvPr>
          <p:cNvSpPr txBox="1"/>
          <p:nvPr/>
        </p:nvSpPr>
        <p:spPr>
          <a:xfrm>
            <a:off x="456222" y="4280033"/>
            <a:ext cx="2140674" cy="585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b="1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전주혁</a:t>
            </a:r>
            <a:endParaRPr lang="en-US" altLang="ko-KR" sz="14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1200" dirty="0">
                <a:solidFill>
                  <a:schemeClr val="dk1"/>
                </a:solidFill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dk1"/>
                </a:solidFill>
                <a:ea typeface="나눔스퀘어" panose="020B0600000101010101" pitchFamily="50" charset="-127"/>
              </a:rPr>
              <a:t>인공지능</a:t>
            </a:r>
            <a:r>
              <a:rPr lang="en-US" altLang="ko-KR" sz="1200" dirty="0">
                <a:solidFill>
                  <a:schemeClr val="dk1"/>
                </a:solidFill>
                <a:ea typeface="나눔스퀘어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dk1"/>
                </a:solidFill>
                <a:ea typeface="나눔스퀘어" panose="020B0600000101010101" pitchFamily="50" charset="-127"/>
              </a:rPr>
              <a:t>지능기전공학</a:t>
            </a:r>
            <a:r>
              <a:rPr lang="en-US" altLang="ko-KR" sz="1200" dirty="0">
                <a:solidFill>
                  <a:schemeClr val="dk1"/>
                </a:solidFill>
                <a:ea typeface="나눔스퀘어" panose="020B0600000101010101" pitchFamily="50" charset="-127"/>
              </a:rPr>
              <a:t>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B9E029-327F-E1F0-72D3-B7E9DD0A902F}"/>
              </a:ext>
            </a:extLst>
          </p:cNvPr>
          <p:cNvSpPr txBox="1"/>
          <p:nvPr/>
        </p:nvSpPr>
        <p:spPr>
          <a:xfrm>
            <a:off x="5254029" y="4280033"/>
            <a:ext cx="1946067" cy="585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b="1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최새한</a:t>
            </a:r>
            <a:endParaRPr lang="en-US" altLang="ko-KR" sz="14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1200" dirty="0">
                <a:solidFill>
                  <a:schemeClr val="dk1"/>
                </a:solidFill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dk1"/>
                </a:solidFill>
                <a:ea typeface="나눔스퀘어" panose="020B0600000101010101" pitchFamily="50" charset="-127"/>
              </a:rPr>
              <a:t>로봇자동화공학</a:t>
            </a:r>
            <a:r>
              <a:rPr lang="en-US" altLang="ko-KR" sz="1200" dirty="0">
                <a:solidFill>
                  <a:schemeClr val="dk1"/>
                </a:solidFill>
                <a:ea typeface="나눔스퀘어" panose="020B0600000101010101" pitchFamily="50" charset="-127"/>
              </a:rPr>
              <a:t>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937140-BBD1-7D81-2338-F6210E7BE24B}"/>
              </a:ext>
            </a:extLst>
          </p:cNvPr>
          <p:cNvSpPr txBox="1"/>
          <p:nvPr/>
        </p:nvSpPr>
        <p:spPr>
          <a:xfrm>
            <a:off x="687446" y="4956154"/>
            <a:ext cx="222891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EDA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Periodicity, time series</a:t>
            </a:r>
          </a:p>
          <a:p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Hypothesis</a:t>
            </a:r>
          </a:p>
          <a:p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engineering</a:t>
            </a: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Kalman Filter, 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Etc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Modeling</a:t>
            </a: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Autogluon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study &amp; coding</a:t>
            </a:r>
          </a:p>
          <a:p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Visualization</a:t>
            </a:r>
            <a:endParaRPr lang="ko-KR" altLang="en-US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9F31F-483E-FD2A-9781-EC75BF665BBE}"/>
              </a:ext>
            </a:extLst>
          </p:cNvPr>
          <p:cNvSpPr txBox="1"/>
          <p:nvPr/>
        </p:nvSpPr>
        <p:spPr>
          <a:xfrm>
            <a:off x="5212842" y="4956154"/>
            <a:ext cx="227543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engineering</a:t>
            </a: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Moving Mean,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median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Modeling</a:t>
            </a: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Autogluon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stratified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kfold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결합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Visualization</a:t>
            </a:r>
          </a:p>
          <a:p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모델별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예측값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KDE plot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9E6B1A-7A62-900B-E501-105146C45B99}"/>
              </a:ext>
            </a:extLst>
          </p:cNvPr>
          <p:cNvSpPr txBox="1"/>
          <p:nvPr/>
        </p:nvSpPr>
        <p:spPr>
          <a:xfrm>
            <a:off x="2886450" y="4280033"/>
            <a:ext cx="1946067" cy="585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민재식</a:t>
            </a:r>
            <a:endParaRPr lang="en-US" altLang="ko-KR" sz="14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1200" dirty="0">
                <a:solidFill>
                  <a:schemeClr val="dk1"/>
                </a:solidFill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dk1"/>
                </a:solidFill>
                <a:ea typeface="나눔스퀘어" panose="020B0600000101010101" pitchFamily="50" charset="-127"/>
              </a:rPr>
              <a:t>기계공학</a:t>
            </a:r>
            <a:r>
              <a:rPr lang="en-US" altLang="ko-KR" sz="1200" dirty="0">
                <a:solidFill>
                  <a:schemeClr val="dk1"/>
                </a:solidFill>
                <a:ea typeface="나눔스퀘어" panose="020B0600000101010101" pitchFamily="50" charset="-127"/>
              </a:rPr>
              <a:t>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D68849-C554-7480-D017-FECD374B0FFD}"/>
              </a:ext>
            </a:extLst>
          </p:cNvPr>
          <p:cNvSpPr txBox="1"/>
          <p:nvPr/>
        </p:nvSpPr>
        <p:spPr>
          <a:xfrm>
            <a:off x="2916359" y="4956154"/>
            <a:ext cx="236211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engineering</a:t>
            </a: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Data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Leakage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check,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Etc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Modeling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Autogluon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study &amp; coding</a:t>
            </a:r>
          </a:p>
          <a:p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코드 검토</a:t>
            </a:r>
            <a:endParaRPr lang="en-US" altLang="ko-KR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F378D0-7735-6A02-55B1-5FBF8C21327F}"/>
              </a:ext>
            </a:extLst>
          </p:cNvPr>
          <p:cNvSpPr txBox="1"/>
          <p:nvPr/>
        </p:nvSpPr>
        <p:spPr>
          <a:xfrm>
            <a:off x="9795514" y="4280033"/>
            <a:ext cx="1608320" cy="593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b="1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권수지</a:t>
            </a:r>
            <a:endParaRPr lang="en-US" altLang="ko-KR" sz="14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1200" dirty="0">
                <a:solidFill>
                  <a:schemeClr val="dk1"/>
                </a:solidFill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dk1"/>
                </a:solidFill>
                <a:ea typeface="나눔스퀘어" panose="020B0600000101010101" pitchFamily="50" charset="-127"/>
              </a:rPr>
              <a:t>지능기전공학</a:t>
            </a:r>
            <a:r>
              <a:rPr lang="en-US" altLang="ko-KR" sz="1200" dirty="0">
                <a:solidFill>
                  <a:schemeClr val="dk1"/>
                </a:solidFill>
                <a:ea typeface="나눔스퀘어" panose="020B0600000101010101" pitchFamily="50" charset="-127"/>
              </a:rPr>
              <a:t>(AI</a:t>
            </a:r>
            <a:r>
              <a:rPr lang="ko-KR" altLang="en-US" sz="1200" dirty="0">
                <a:solidFill>
                  <a:schemeClr val="dk1"/>
                </a:solidFill>
                <a:ea typeface="나눔스퀘어" panose="020B0600000101010101" pitchFamily="50" charset="-127"/>
              </a:rPr>
              <a:t>공학</a:t>
            </a:r>
            <a:r>
              <a:rPr lang="en-US" altLang="ko-KR" sz="1200" dirty="0">
                <a:solidFill>
                  <a:schemeClr val="dk1"/>
                </a:solidFill>
                <a:ea typeface="나눔스퀘어" panose="020B0600000101010101" pitchFamily="50" charset="-127"/>
              </a:rPr>
              <a:t>))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321158-AA19-26D6-236C-E25E83C970E2}"/>
              </a:ext>
            </a:extLst>
          </p:cNvPr>
          <p:cNvSpPr txBox="1"/>
          <p:nvPr/>
        </p:nvSpPr>
        <p:spPr>
          <a:xfrm>
            <a:off x="9791258" y="4956154"/>
            <a:ext cx="194606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EDA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Time series</a:t>
            </a:r>
          </a:p>
          <a:p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engineering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Kalman Filter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튜닝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Visualization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E13B5E6-2B21-5CEF-720B-5580458FCE0B}"/>
              </a:ext>
            </a:extLst>
          </p:cNvPr>
          <p:cNvSpPr/>
          <p:nvPr/>
        </p:nvSpPr>
        <p:spPr>
          <a:xfrm>
            <a:off x="499631" y="2148114"/>
            <a:ext cx="11108648" cy="4383316"/>
          </a:xfrm>
          <a:prstGeom prst="rect">
            <a:avLst/>
          </a:prstGeom>
          <a:noFill/>
          <a:ln>
            <a:solidFill>
              <a:srgbClr val="B6B6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BE491C7-D3A0-C8D9-E4B7-7C1D4CBF0237}"/>
              </a:ext>
            </a:extLst>
          </p:cNvPr>
          <p:cNvCxnSpPr>
            <a:cxnSpLocks/>
          </p:cNvCxnSpPr>
          <p:nvPr/>
        </p:nvCxnSpPr>
        <p:spPr>
          <a:xfrm>
            <a:off x="7457997" y="4956154"/>
            <a:ext cx="8553" cy="1384995"/>
          </a:xfrm>
          <a:prstGeom prst="line">
            <a:avLst/>
          </a:prstGeom>
          <a:ln w="28575">
            <a:solidFill>
              <a:srgbClr val="3737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523A403-3767-E6BB-FF28-3ED240703842}"/>
              </a:ext>
            </a:extLst>
          </p:cNvPr>
          <p:cNvCxnSpPr>
            <a:cxnSpLocks/>
          </p:cNvCxnSpPr>
          <p:nvPr/>
        </p:nvCxnSpPr>
        <p:spPr>
          <a:xfrm>
            <a:off x="5161074" y="4956154"/>
            <a:ext cx="8553" cy="1384995"/>
          </a:xfrm>
          <a:prstGeom prst="line">
            <a:avLst/>
          </a:prstGeom>
          <a:ln w="28575">
            <a:solidFill>
              <a:srgbClr val="3737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CC3F829-5EE7-22A2-9285-F191A5D9F7EE}"/>
              </a:ext>
            </a:extLst>
          </p:cNvPr>
          <p:cNvCxnSpPr>
            <a:cxnSpLocks/>
          </p:cNvCxnSpPr>
          <p:nvPr/>
        </p:nvCxnSpPr>
        <p:spPr>
          <a:xfrm>
            <a:off x="2838751" y="4956154"/>
            <a:ext cx="8553" cy="1384995"/>
          </a:xfrm>
          <a:prstGeom prst="line">
            <a:avLst/>
          </a:prstGeom>
          <a:ln w="28575">
            <a:solidFill>
              <a:srgbClr val="3737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E0F2788E-F173-B854-4956-FAE8BE6ADF31}"/>
              </a:ext>
            </a:extLst>
          </p:cNvPr>
          <p:cNvCxnSpPr>
            <a:cxnSpLocks/>
          </p:cNvCxnSpPr>
          <p:nvPr/>
        </p:nvCxnSpPr>
        <p:spPr>
          <a:xfrm>
            <a:off x="643428" y="4956154"/>
            <a:ext cx="8553" cy="1384995"/>
          </a:xfrm>
          <a:prstGeom prst="line">
            <a:avLst/>
          </a:prstGeom>
          <a:ln w="28575">
            <a:solidFill>
              <a:srgbClr val="3737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F02A58B-0859-D7EA-16A9-A74436677BC9}"/>
              </a:ext>
            </a:extLst>
          </p:cNvPr>
          <p:cNvSpPr txBox="1"/>
          <p:nvPr/>
        </p:nvSpPr>
        <p:spPr>
          <a:xfrm>
            <a:off x="722436" y="1476983"/>
            <a:ext cx="528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dirty="0"/>
              <a:t>팀 소개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805FE7D-9877-BFB2-C463-C1C48686C537}"/>
              </a:ext>
            </a:extLst>
          </p:cNvPr>
          <p:cNvSpPr/>
          <p:nvPr/>
        </p:nvSpPr>
        <p:spPr>
          <a:xfrm>
            <a:off x="486454" y="1469802"/>
            <a:ext cx="120107" cy="383694"/>
          </a:xfrm>
          <a:prstGeom prst="rect">
            <a:avLst/>
          </a:prstGeom>
          <a:solidFill>
            <a:srgbClr val="B22222"/>
          </a:solidFill>
          <a:ln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5421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개체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4" name="개체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9" name="Picture 7" descr="https://www.e-patentnews.com/imgdata/e-patentnews_com/202206/202206131019776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09"/>
          <a:stretch/>
        </p:blipFill>
        <p:spPr bwMode="auto">
          <a:xfrm>
            <a:off x="0" y="0"/>
            <a:ext cx="12192000" cy="686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-5788"/>
            <a:ext cx="12192000" cy="6863788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785641" y="2878974"/>
            <a:ext cx="6620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85641" y="4016414"/>
            <a:ext cx="6620719" cy="78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쥬혁이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전주혁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강동인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민재식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최새한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권수지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83757" y="1362919"/>
            <a:ext cx="7824486" cy="4132162"/>
          </a:xfrm>
          <a:prstGeom prst="rect">
            <a:avLst/>
          </a:prstGeom>
          <a:noFill/>
          <a:ln w="19050">
            <a:solidFill>
              <a:srgbClr val="C10C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8C27202D-79D0-6A48-FD33-E2801A7DE89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76090" y="416470"/>
            <a:ext cx="1081353" cy="211569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196BF71-2D7C-C276-1008-8F130A745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9200" y="397447"/>
            <a:ext cx="1770435" cy="25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272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D85BF6A-C788-A23A-4EA3-4A48CA1D9ADF}"/>
              </a:ext>
            </a:extLst>
          </p:cNvPr>
          <p:cNvGrpSpPr/>
          <p:nvPr/>
        </p:nvGrpSpPr>
        <p:grpSpPr>
          <a:xfrm>
            <a:off x="1122688" y="3018631"/>
            <a:ext cx="5109073" cy="820738"/>
            <a:chOff x="1122688" y="3018631"/>
            <a:chExt cx="5109073" cy="820738"/>
          </a:xfrm>
        </p:grpSpPr>
        <p:sp>
          <p:nvSpPr>
            <p:cNvPr id="2" name="TextBox 2"/>
            <p:cNvSpPr txBox="1"/>
            <p:nvPr/>
          </p:nvSpPr>
          <p:spPr>
            <a:xfrm>
              <a:off x="1625096" y="3018631"/>
              <a:ext cx="4606665" cy="820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ts val="64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334" b="0" i="0" u="none" strike="noStrike" kern="1200" cap="none" spc="0" normalizeH="0" baseline="0" noProof="0" dirty="0">
                  <a:ln>
                    <a:noFill/>
                  </a:ln>
                  <a:solidFill>
                    <a:srgbClr val="373737"/>
                  </a:solidFill>
                  <a:effectLst/>
                  <a:uLnTx/>
                  <a:uFillTx/>
                  <a:latin typeface="Calibri"/>
                  <a:ea typeface="Nanum Gothic Regular"/>
                  <a:cs typeface="+mn-cs"/>
                </a:rPr>
                <a:t>Appendix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F9F7C11-CA00-855B-77F7-F43AD0CF72A0}"/>
                </a:ext>
              </a:extLst>
            </p:cNvPr>
            <p:cNvSpPr/>
            <p:nvPr/>
          </p:nvSpPr>
          <p:spPr>
            <a:xfrm>
              <a:off x="1122688" y="3018632"/>
              <a:ext cx="176405" cy="820737"/>
            </a:xfrm>
            <a:prstGeom prst="rect">
              <a:avLst/>
            </a:prstGeom>
            <a:solidFill>
              <a:srgbClr val="B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591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FA8080A-0E63-4555-9551-9E81868AD403}"/>
              </a:ext>
            </a:extLst>
          </p:cNvPr>
          <p:cNvSpPr/>
          <p:nvPr/>
        </p:nvSpPr>
        <p:spPr>
          <a:xfrm>
            <a:off x="1363333" y="5796564"/>
            <a:ext cx="4191000" cy="40939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Input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1D4290-8EFC-45A7-A70C-8EB5BF48A78D}"/>
              </a:ext>
            </a:extLst>
          </p:cNvPr>
          <p:cNvSpPr txBox="1"/>
          <p:nvPr/>
        </p:nvSpPr>
        <p:spPr>
          <a:xfrm>
            <a:off x="364446" y="3951175"/>
            <a:ext cx="829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Best 3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E92202-8D78-4961-B952-5A7D3A894C8E}"/>
              </a:ext>
            </a:extLst>
          </p:cNvPr>
          <p:cNvSpPr/>
          <p:nvPr/>
        </p:nvSpPr>
        <p:spPr>
          <a:xfrm>
            <a:off x="1363333" y="3915756"/>
            <a:ext cx="1515104" cy="409393"/>
          </a:xfrm>
          <a:prstGeom prst="rect">
            <a:avLst/>
          </a:prstGeom>
          <a:solidFill>
            <a:srgbClr val="EECFD6"/>
          </a:solidFill>
          <a:ln w="28575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Extremely Randomized Trees</a:t>
            </a:r>
            <a:endParaRPr lang="ko-KR" altLang="en-US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63007EE-47A8-4315-B6EF-05B6E547E3CF}"/>
              </a:ext>
            </a:extLst>
          </p:cNvPr>
          <p:cNvSpPr/>
          <p:nvPr/>
        </p:nvSpPr>
        <p:spPr>
          <a:xfrm>
            <a:off x="2962559" y="3915756"/>
            <a:ext cx="1270726" cy="409393"/>
          </a:xfrm>
          <a:prstGeom prst="rect">
            <a:avLst/>
          </a:prstGeom>
          <a:solidFill>
            <a:srgbClr val="EECFD6"/>
          </a:solidFill>
          <a:ln w="28575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LGBM</a:t>
            </a:r>
            <a:endParaRPr lang="ko-KR" altLang="en-US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6BFC0D1-A5E7-4D18-AEDD-90A34793A763}"/>
              </a:ext>
            </a:extLst>
          </p:cNvPr>
          <p:cNvSpPr/>
          <p:nvPr/>
        </p:nvSpPr>
        <p:spPr>
          <a:xfrm>
            <a:off x="4289659" y="3915756"/>
            <a:ext cx="1270726" cy="409393"/>
          </a:xfrm>
          <a:prstGeom prst="rect">
            <a:avLst/>
          </a:prstGeom>
          <a:solidFill>
            <a:srgbClr val="EECFD6"/>
          </a:solidFill>
          <a:ln w="28575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CatBoost</a:t>
            </a:r>
            <a:endParaRPr lang="ko-KR" altLang="en-US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화살표: 위쪽 12">
            <a:extLst>
              <a:ext uri="{FF2B5EF4-FFF2-40B4-BE49-F238E27FC236}">
                <a16:creationId xmlns:a16="http://schemas.microsoft.com/office/drawing/2014/main" id="{492E1D71-8A50-4917-A31D-4C3AE41B0F3D}"/>
              </a:ext>
            </a:extLst>
          </p:cNvPr>
          <p:cNvSpPr/>
          <p:nvPr/>
        </p:nvSpPr>
        <p:spPr>
          <a:xfrm>
            <a:off x="3406564" y="4409635"/>
            <a:ext cx="322375" cy="342957"/>
          </a:xfrm>
          <a:prstGeom prst="upArrow">
            <a:avLst>
              <a:gd name="adj1" fmla="val 42000"/>
              <a:gd name="adj2" fmla="val 4586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949BD04-A176-4CA8-8ADF-BEFDD9F6A111}"/>
              </a:ext>
            </a:extLst>
          </p:cNvPr>
          <p:cNvSpPr/>
          <p:nvPr/>
        </p:nvSpPr>
        <p:spPr>
          <a:xfrm>
            <a:off x="6350896" y="5796564"/>
            <a:ext cx="4385024" cy="40939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Input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5A10C01-6F73-418F-AF7A-2E35F90025A9}"/>
              </a:ext>
            </a:extLst>
          </p:cNvPr>
          <p:cNvSpPr/>
          <p:nvPr/>
        </p:nvSpPr>
        <p:spPr>
          <a:xfrm>
            <a:off x="1363333" y="4818652"/>
            <a:ext cx="1515104" cy="409393"/>
          </a:xfrm>
          <a:prstGeom prst="rect">
            <a:avLst/>
          </a:prstGeom>
          <a:solidFill>
            <a:srgbClr val="EECFD6"/>
          </a:solidFill>
          <a:ln w="28575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Model 1</a:t>
            </a:r>
            <a:endParaRPr lang="ko-KR" altLang="en-US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A9C469B-F533-4322-9BC0-7DA59911F39F}"/>
              </a:ext>
            </a:extLst>
          </p:cNvPr>
          <p:cNvSpPr/>
          <p:nvPr/>
        </p:nvSpPr>
        <p:spPr>
          <a:xfrm>
            <a:off x="3028363" y="4818652"/>
            <a:ext cx="1050186" cy="409393"/>
          </a:xfrm>
          <a:prstGeom prst="rect">
            <a:avLst/>
          </a:prstGeom>
          <a:solidFill>
            <a:srgbClr val="EECFD6"/>
          </a:solidFill>
          <a:ln w="28575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Model 2</a:t>
            </a:r>
            <a:endParaRPr lang="ko-KR" altLang="en-US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8ABF5A6-4ECD-4FE6-BFDA-A5488E54A064}"/>
              </a:ext>
            </a:extLst>
          </p:cNvPr>
          <p:cNvSpPr/>
          <p:nvPr/>
        </p:nvSpPr>
        <p:spPr>
          <a:xfrm>
            <a:off x="4504147" y="4818652"/>
            <a:ext cx="1050186" cy="409393"/>
          </a:xfrm>
          <a:prstGeom prst="rect">
            <a:avLst/>
          </a:prstGeom>
          <a:solidFill>
            <a:srgbClr val="EECFD6"/>
          </a:solidFill>
          <a:ln w="28575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Model 10</a:t>
            </a:r>
            <a:endParaRPr lang="ko-KR" altLang="en-US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D6B171C-0E34-4BBE-83DE-210193C03D3C}"/>
              </a:ext>
            </a:extLst>
          </p:cNvPr>
          <p:cNvCxnSpPr>
            <a:endCxn id="38" idx="2"/>
          </p:cNvCxnSpPr>
          <p:nvPr/>
        </p:nvCxnSpPr>
        <p:spPr>
          <a:xfrm flipV="1">
            <a:off x="2120885" y="5228045"/>
            <a:ext cx="0" cy="56401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73B42DE-FEBB-4C52-BD28-00DCCE74D4C4}"/>
              </a:ext>
            </a:extLst>
          </p:cNvPr>
          <p:cNvCxnSpPr/>
          <p:nvPr/>
        </p:nvCxnSpPr>
        <p:spPr>
          <a:xfrm flipV="1">
            <a:off x="3597922" y="5234818"/>
            <a:ext cx="0" cy="550469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39ECCFA4-289B-413B-AF3E-FAC55D84604E}"/>
              </a:ext>
            </a:extLst>
          </p:cNvPr>
          <p:cNvCxnSpPr/>
          <p:nvPr/>
        </p:nvCxnSpPr>
        <p:spPr>
          <a:xfrm flipV="1">
            <a:off x="4875112" y="5234818"/>
            <a:ext cx="0" cy="56174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D11C1A6-1446-4DB6-9E9D-C5313ACF6328}"/>
              </a:ext>
            </a:extLst>
          </p:cNvPr>
          <p:cNvSpPr/>
          <p:nvPr/>
        </p:nvSpPr>
        <p:spPr>
          <a:xfrm>
            <a:off x="6351605" y="3290482"/>
            <a:ext cx="1377367" cy="409393"/>
          </a:xfrm>
          <a:prstGeom prst="rect">
            <a:avLst/>
          </a:prstGeom>
          <a:solidFill>
            <a:srgbClr val="EECFD6"/>
          </a:solidFill>
          <a:ln w="28575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Output1</a:t>
            </a:r>
            <a:endParaRPr lang="ko-KR" altLang="en-US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C74208D-8790-405C-B225-8F8A0E95B2B4}"/>
              </a:ext>
            </a:extLst>
          </p:cNvPr>
          <p:cNvSpPr/>
          <p:nvPr/>
        </p:nvSpPr>
        <p:spPr>
          <a:xfrm>
            <a:off x="7872527" y="3290482"/>
            <a:ext cx="1378800" cy="409393"/>
          </a:xfrm>
          <a:prstGeom prst="rect">
            <a:avLst/>
          </a:prstGeom>
          <a:solidFill>
            <a:srgbClr val="EECFD6"/>
          </a:solidFill>
          <a:ln w="28575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Output2</a:t>
            </a:r>
            <a:endParaRPr lang="ko-KR" altLang="en-US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EB1B27F-C966-4660-A401-F471571F723C}"/>
              </a:ext>
            </a:extLst>
          </p:cNvPr>
          <p:cNvSpPr/>
          <p:nvPr/>
        </p:nvSpPr>
        <p:spPr>
          <a:xfrm>
            <a:off x="9376990" y="3290482"/>
            <a:ext cx="1378800" cy="409393"/>
          </a:xfrm>
          <a:prstGeom prst="rect">
            <a:avLst/>
          </a:prstGeom>
          <a:solidFill>
            <a:srgbClr val="EECFD6"/>
          </a:solidFill>
          <a:ln w="28575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Output3</a:t>
            </a:r>
            <a:endParaRPr lang="ko-KR" altLang="en-US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B15DB58-3E67-4EA3-92D4-F67EA6F0886F}"/>
              </a:ext>
            </a:extLst>
          </p:cNvPr>
          <p:cNvCxnSpPr>
            <a:cxnSpLocks/>
          </p:cNvCxnSpPr>
          <p:nvPr/>
        </p:nvCxnSpPr>
        <p:spPr>
          <a:xfrm flipV="1">
            <a:off x="7108613" y="3804141"/>
            <a:ext cx="0" cy="1012411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26EC3BC6-0616-4C12-BE3F-91E155B8C9AB}"/>
              </a:ext>
            </a:extLst>
          </p:cNvPr>
          <p:cNvSpPr txBox="1"/>
          <p:nvPr/>
        </p:nvSpPr>
        <p:spPr>
          <a:xfrm>
            <a:off x="223246" y="5121618"/>
            <a:ext cx="1065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Model 10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1DDEF22-7ADF-48D3-80EA-8B0C23AFFC5F}"/>
              </a:ext>
            </a:extLst>
          </p:cNvPr>
          <p:cNvSpPr/>
          <p:nvPr/>
        </p:nvSpPr>
        <p:spPr>
          <a:xfrm>
            <a:off x="6351605" y="4815736"/>
            <a:ext cx="1377367" cy="409393"/>
          </a:xfrm>
          <a:prstGeom prst="rect">
            <a:avLst/>
          </a:prstGeom>
          <a:solidFill>
            <a:srgbClr val="EECFD6"/>
          </a:solidFill>
          <a:ln w="28575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Extremely Randomized Trees</a:t>
            </a:r>
            <a:endParaRPr lang="ko-KR" altLang="en-US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58B926F6-2293-4042-B614-874238734E2F}"/>
              </a:ext>
            </a:extLst>
          </p:cNvPr>
          <p:cNvSpPr/>
          <p:nvPr/>
        </p:nvSpPr>
        <p:spPr>
          <a:xfrm>
            <a:off x="7872527" y="4815736"/>
            <a:ext cx="1378800" cy="409393"/>
          </a:xfrm>
          <a:prstGeom prst="rect">
            <a:avLst/>
          </a:prstGeom>
          <a:solidFill>
            <a:srgbClr val="EECFD6"/>
          </a:solidFill>
          <a:ln w="28575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LGBM</a:t>
            </a:r>
            <a:endParaRPr lang="ko-KR" altLang="en-US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3F831C1-FECF-4B37-B514-83BA4384F990}"/>
              </a:ext>
            </a:extLst>
          </p:cNvPr>
          <p:cNvSpPr/>
          <p:nvPr/>
        </p:nvSpPr>
        <p:spPr>
          <a:xfrm>
            <a:off x="9376990" y="4815736"/>
            <a:ext cx="1378800" cy="409393"/>
          </a:xfrm>
          <a:prstGeom prst="rect">
            <a:avLst/>
          </a:prstGeom>
          <a:solidFill>
            <a:srgbClr val="EECFD6"/>
          </a:solidFill>
          <a:ln w="28575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CatBoost</a:t>
            </a:r>
            <a:endParaRPr lang="ko-KR" altLang="en-US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92722F7-DA3D-4993-98A9-35AE9CA73FB5}"/>
              </a:ext>
            </a:extLst>
          </p:cNvPr>
          <p:cNvCxnSpPr>
            <a:cxnSpLocks/>
          </p:cNvCxnSpPr>
          <p:nvPr/>
        </p:nvCxnSpPr>
        <p:spPr>
          <a:xfrm flipV="1">
            <a:off x="7108613" y="5256281"/>
            <a:ext cx="0" cy="55724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E546327D-E909-46C3-810B-D22DB1985F46}"/>
              </a:ext>
            </a:extLst>
          </p:cNvPr>
          <p:cNvCxnSpPr>
            <a:cxnSpLocks/>
          </p:cNvCxnSpPr>
          <p:nvPr/>
        </p:nvCxnSpPr>
        <p:spPr>
          <a:xfrm flipV="1">
            <a:off x="8561504" y="5259157"/>
            <a:ext cx="0" cy="534048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A874F904-1E43-4AE5-808A-1FFB453F423D}"/>
              </a:ext>
            </a:extLst>
          </p:cNvPr>
          <p:cNvCxnSpPr>
            <a:cxnSpLocks/>
          </p:cNvCxnSpPr>
          <p:nvPr/>
        </p:nvCxnSpPr>
        <p:spPr>
          <a:xfrm flipV="1">
            <a:off x="10124205" y="5234818"/>
            <a:ext cx="0" cy="557243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EC9455-3BC9-4608-8D21-7BCC6A68297C}"/>
              </a:ext>
            </a:extLst>
          </p:cNvPr>
          <p:cNvSpPr/>
          <p:nvPr/>
        </p:nvSpPr>
        <p:spPr>
          <a:xfrm>
            <a:off x="6350896" y="2455094"/>
            <a:ext cx="4385024" cy="40939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Final Output(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평균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19698E1-3A81-4639-9F61-0A95ED6F30EE}"/>
              </a:ext>
            </a:extLst>
          </p:cNvPr>
          <p:cNvSpPr txBox="1"/>
          <p:nvPr/>
        </p:nvSpPr>
        <p:spPr>
          <a:xfrm>
            <a:off x="10892299" y="5118510"/>
            <a:ext cx="1065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1st Layer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8EC8F39E-CC71-4007-BEAF-3EA6577C8767}"/>
              </a:ext>
            </a:extLst>
          </p:cNvPr>
          <p:cNvCxnSpPr>
            <a:cxnSpLocks/>
            <a:stCxn id="8" idx="3"/>
            <a:endCxn id="85" idx="1"/>
          </p:cNvCxnSpPr>
          <p:nvPr/>
        </p:nvCxnSpPr>
        <p:spPr>
          <a:xfrm>
            <a:off x="10755790" y="4135841"/>
            <a:ext cx="136509" cy="1151946"/>
          </a:xfrm>
          <a:prstGeom prst="bentConnector3">
            <a:avLst>
              <a:gd name="adj1" fmla="val 98843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27582894-069F-45BC-A2EA-76E2A6491375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 flipV="1">
            <a:off x="10735920" y="5287787"/>
            <a:ext cx="156379" cy="713474"/>
          </a:xfrm>
          <a:prstGeom prst="bentConnector3">
            <a:avLst>
              <a:gd name="adj1" fmla="val 95480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B7B496C5-9347-4B86-A145-2F750AAF7ADA}"/>
              </a:ext>
            </a:extLst>
          </p:cNvPr>
          <p:cNvSpPr txBox="1"/>
          <p:nvPr/>
        </p:nvSpPr>
        <p:spPr>
          <a:xfrm>
            <a:off x="10892299" y="3537286"/>
            <a:ext cx="1288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2nd Layer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CB1F740F-1FB7-4938-A445-1262FAFCC905}"/>
              </a:ext>
            </a:extLst>
          </p:cNvPr>
          <p:cNvCxnSpPr>
            <a:stCxn id="84" idx="3"/>
            <a:endCxn id="92" idx="1"/>
          </p:cNvCxnSpPr>
          <p:nvPr/>
        </p:nvCxnSpPr>
        <p:spPr>
          <a:xfrm>
            <a:off x="10735920" y="2659791"/>
            <a:ext cx="156379" cy="1046772"/>
          </a:xfrm>
          <a:prstGeom prst="bentConnector3">
            <a:avLst>
              <a:gd name="adj1" fmla="val 92637"/>
            </a:avLst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7A969B50-EBED-46D1-A1D3-1247F478AB82}"/>
              </a:ext>
            </a:extLst>
          </p:cNvPr>
          <p:cNvCxnSpPr>
            <a:stCxn id="8" idx="3"/>
            <a:endCxn id="92" idx="1"/>
          </p:cNvCxnSpPr>
          <p:nvPr/>
        </p:nvCxnSpPr>
        <p:spPr>
          <a:xfrm flipV="1">
            <a:off x="10755790" y="3706563"/>
            <a:ext cx="136509" cy="429278"/>
          </a:xfrm>
          <a:prstGeom prst="bentConnector3">
            <a:avLst>
              <a:gd name="adj1" fmla="val 91866"/>
            </a:avLst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연결선: 꺾임 98">
            <a:extLst>
              <a:ext uri="{FF2B5EF4-FFF2-40B4-BE49-F238E27FC236}">
                <a16:creationId xmlns:a16="http://schemas.microsoft.com/office/drawing/2014/main" id="{173F7082-EA2B-4C0E-B747-4CB271B5C484}"/>
              </a:ext>
            </a:extLst>
          </p:cNvPr>
          <p:cNvCxnSpPr>
            <a:cxnSpLocks/>
            <a:stCxn id="26" idx="3"/>
            <a:endCxn id="77" idx="1"/>
          </p:cNvCxnSpPr>
          <p:nvPr/>
        </p:nvCxnSpPr>
        <p:spPr>
          <a:xfrm>
            <a:off x="5560385" y="4120453"/>
            <a:ext cx="791220" cy="899980"/>
          </a:xfrm>
          <a:prstGeom prst="bent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9BF52B51-FBF8-4893-9187-D74EB94D6E25}"/>
              </a:ext>
            </a:extLst>
          </p:cNvPr>
          <p:cNvSpPr txBox="1"/>
          <p:nvPr/>
        </p:nvSpPr>
        <p:spPr>
          <a:xfrm>
            <a:off x="887442" y="2356033"/>
            <a:ext cx="4666891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No </a:t>
            </a:r>
            <a:r>
              <a:rPr lang="en-US" altLang="ko-KR" sz="1600" b="0" i="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HyperParameter</a:t>
            </a:r>
            <a:r>
              <a:rPr lang="en-US" altLang="ko-KR" sz="16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 </a:t>
            </a:r>
            <a:r>
              <a:rPr lang="en-US" altLang="ko-KR" sz="1600" b="1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Tuning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변수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별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Best 3 model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best fold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Stacking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 rot="20894711">
            <a:off x="1202524" y="3689368"/>
            <a:ext cx="980637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Illustrative</a:t>
            </a:r>
            <a:endParaRPr lang="ko-KR" altLang="en-US" sz="12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6B15DB58-3E67-4EA3-92D4-F67EA6F0886F}"/>
              </a:ext>
            </a:extLst>
          </p:cNvPr>
          <p:cNvCxnSpPr>
            <a:cxnSpLocks/>
          </p:cNvCxnSpPr>
          <p:nvPr/>
        </p:nvCxnSpPr>
        <p:spPr>
          <a:xfrm flipV="1">
            <a:off x="8547968" y="3804141"/>
            <a:ext cx="0" cy="1012411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6B15DB58-3E67-4EA3-92D4-F67EA6F0886F}"/>
              </a:ext>
            </a:extLst>
          </p:cNvPr>
          <p:cNvCxnSpPr>
            <a:cxnSpLocks/>
          </p:cNvCxnSpPr>
          <p:nvPr/>
        </p:nvCxnSpPr>
        <p:spPr>
          <a:xfrm flipV="1">
            <a:off x="10124205" y="3803843"/>
            <a:ext cx="0" cy="1012411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350896" y="3951175"/>
            <a:ext cx="440489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Best fold output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F0FCADE-AC7A-4542-770E-D1A8EBCFF5CC}"/>
              </a:ext>
            </a:extLst>
          </p:cNvPr>
          <p:cNvSpPr txBox="1"/>
          <p:nvPr/>
        </p:nvSpPr>
        <p:spPr>
          <a:xfrm>
            <a:off x="700606" y="1475949"/>
            <a:ext cx="528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dirty="0"/>
              <a:t>Ensemble Model(private score : 1.929 2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D85941B-B973-F134-348F-50A6197A7E9B}"/>
              </a:ext>
            </a:extLst>
          </p:cNvPr>
          <p:cNvSpPr/>
          <p:nvPr/>
        </p:nvSpPr>
        <p:spPr>
          <a:xfrm>
            <a:off x="479425" y="1486209"/>
            <a:ext cx="153603" cy="348813"/>
          </a:xfrm>
          <a:prstGeom prst="rect">
            <a:avLst/>
          </a:prstGeom>
          <a:solidFill>
            <a:srgbClr val="A50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9" name="직사각형 48"/>
          <p:cNvSpPr/>
          <p:nvPr/>
        </p:nvSpPr>
        <p:spPr>
          <a:xfrm>
            <a:off x="365065" y="1099035"/>
            <a:ext cx="19864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</a:t>
            </a:r>
            <a:r>
              <a:rPr lang="ko-KR" altLang="en-US" sz="16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참고</a:t>
            </a:r>
            <a:r>
              <a:rPr lang="en-US" altLang="ko-KR" sz="16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_</a:t>
            </a:r>
            <a:r>
              <a:rPr lang="ko-KR" altLang="en-US" sz="16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추가적인 모델</a:t>
            </a:r>
            <a:r>
              <a:rPr lang="en-US" altLang="ko-KR" sz="16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]</a:t>
            </a:r>
            <a:endParaRPr lang="ko-KR" altLang="en-US" sz="1600" dirty="0">
              <a:solidFill>
                <a:srgbClr val="B2222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2" name="텍스트 개체 틀 5">
            <a:extLst>
              <a:ext uri="{FF2B5EF4-FFF2-40B4-BE49-F238E27FC236}">
                <a16:creationId xmlns:a16="http://schemas.microsoft.com/office/drawing/2014/main" id="{FA8B5730-D2BE-E54F-A486-963F26DE090E}"/>
              </a:ext>
            </a:extLst>
          </p:cNvPr>
          <p:cNvSpPr txBox="1">
            <a:spLocks/>
          </p:cNvSpPr>
          <p:nvPr/>
        </p:nvSpPr>
        <p:spPr>
          <a:xfrm>
            <a:off x="343293" y="110070"/>
            <a:ext cx="9312336" cy="479451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Intro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Feature Engineering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Validation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Modeling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Outro</a:t>
            </a:r>
            <a:endParaRPr lang="ko-KR" altLang="en-US" b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54" name="직선 연결선 13">
            <a:extLst>
              <a:ext uri="{FF2B5EF4-FFF2-40B4-BE49-F238E27FC236}">
                <a16:creationId xmlns:a16="http://schemas.microsoft.com/office/drawing/2014/main" id="{D5D32CB9-0B7E-9847-ABDE-12D7AEBD270F}"/>
              </a:ext>
            </a:extLst>
          </p:cNvPr>
          <p:cNvCxnSpPr>
            <a:cxnSpLocks/>
          </p:cNvCxnSpPr>
          <p:nvPr/>
        </p:nvCxnSpPr>
        <p:spPr>
          <a:xfrm>
            <a:off x="5213058" y="543094"/>
            <a:ext cx="1189415" cy="0"/>
          </a:xfrm>
          <a:prstGeom prst="line">
            <a:avLst/>
          </a:prstGeom>
          <a:ln w="25400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/>
          <p:cNvSpPr/>
          <p:nvPr/>
        </p:nvSpPr>
        <p:spPr>
          <a:xfrm>
            <a:off x="4177778" y="4988936"/>
            <a:ext cx="62607" cy="626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4262379" y="4988936"/>
            <a:ext cx="62607" cy="626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4358289" y="4988936"/>
            <a:ext cx="62607" cy="626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화살표: 위쪽 12">
            <a:extLst>
              <a:ext uri="{FF2B5EF4-FFF2-40B4-BE49-F238E27FC236}">
                <a16:creationId xmlns:a16="http://schemas.microsoft.com/office/drawing/2014/main" id="{492E1D71-8A50-4917-A31D-4C3AE41B0F3D}"/>
              </a:ext>
            </a:extLst>
          </p:cNvPr>
          <p:cNvSpPr/>
          <p:nvPr/>
        </p:nvSpPr>
        <p:spPr>
          <a:xfrm>
            <a:off x="8424068" y="2884703"/>
            <a:ext cx="322375" cy="342957"/>
          </a:xfrm>
          <a:prstGeom prst="upArrow">
            <a:avLst>
              <a:gd name="adj1" fmla="val 42000"/>
              <a:gd name="adj2" fmla="val 4586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7131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개체 6" hidden="1">
            <a:extLst>
              <a:ext uri="{FF2B5EF4-FFF2-40B4-BE49-F238E27FC236}">
                <a16:creationId xmlns:a16="http://schemas.microsoft.com/office/drawing/2014/main" id="{21C80496-BAB8-58A0-782B-489741D5B9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30502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2">
            <a:extLst>
              <a:ext uri="{FF2B5EF4-FFF2-40B4-BE49-F238E27FC236}">
                <a16:creationId xmlns:a16="http://schemas.microsoft.com/office/drawing/2014/main" id="{95B9C1FC-05A5-B7E5-FDF5-CCFBB8EDA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442" y="1272664"/>
            <a:ext cx="4147424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텍스트 개체 틀 5">
            <a:extLst>
              <a:ext uri="{FF2B5EF4-FFF2-40B4-BE49-F238E27FC236}">
                <a16:creationId xmlns:a16="http://schemas.microsoft.com/office/drawing/2014/main" id="{FA8B5730-D2BE-E54F-A486-963F26DE090E}"/>
              </a:ext>
            </a:extLst>
          </p:cNvPr>
          <p:cNvSpPr txBox="1">
            <a:spLocks/>
          </p:cNvSpPr>
          <p:nvPr/>
        </p:nvSpPr>
        <p:spPr>
          <a:xfrm>
            <a:off x="343293" y="110070"/>
            <a:ext cx="9312336" cy="479451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Intro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Feature Engineering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Validation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Modeling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Outro</a:t>
            </a:r>
            <a:endParaRPr lang="ko-KR" altLang="en-US" b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7" name="직선 연결선 13">
            <a:extLst>
              <a:ext uri="{FF2B5EF4-FFF2-40B4-BE49-F238E27FC236}">
                <a16:creationId xmlns:a16="http://schemas.microsoft.com/office/drawing/2014/main" id="{D5D32CB9-0B7E-9847-ABDE-12D7AEBD270F}"/>
              </a:ext>
            </a:extLst>
          </p:cNvPr>
          <p:cNvCxnSpPr>
            <a:cxnSpLocks/>
          </p:cNvCxnSpPr>
          <p:nvPr/>
        </p:nvCxnSpPr>
        <p:spPr>
          <a:xfrm>
            <a:off x="5247070" y="543094"/>
            <a:ext cx="1189415" cy="0"/>
          </a:xfrm>
          <a:prstGeom prst="line">
            <a:avLst/>
          </a:prstGeom>
          <a:ln w="25400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238415" y="657629"/>
            <a:ext cx="25098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err="1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모델소개</a:t>
            </a:r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적용가능성 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8DAB6DCD-EFF4-CB24-7146-105116398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870" y="1321286"/>
            <a:ext cx="38969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40A87679-D9ED-2D66-09EB-531C9CE37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444" y="4137930"/>
            <a:ext cx="4147422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A796E020-7D07-3E9C-D66C-1A14CCFEC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862" y="4137930"/>
            <a:ext cx="3896908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75E678-81C3-A0C0-30CF-B0E90630C653}"/>
              </a:ext>
            </a:extLst>
          </p:cNvPr>
          <p:cNvSpPr txBox="1"/>
          <p:nvPr/>
        </p:nvSpPr>
        <p:spPr>
          <a:xfrm>
            <a:off x="108361" y="1209553"/>
            <a:ext cx="528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dirty="0"/>
              <a:t>Y_01 </a:t>
            </a:r>
            <a:r>
              <a:rPr lang="en-US" altLang="ko-KR" sz="1600" dirty="0"/>
              <a:t>Model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A8EB3C-75E1-E39F-EFF5-89CF5C0B8999}"/>
              </a:ext>
            </a:extLst>
          </p:cNvPr>
          <p:cNvSpPr txBox="1"/>
          <p:nvPr/>
        </p:nvSpPr>
        <p:spPr>
          <a:xfrm>
            <a:off x="108361" y="3953264"/>
            <a:ext cx="528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dirty="0"/>
              <a:t>Y_02 Model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795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텍스트 개체 틀 5">
            <a:extLst>
              <a:ext uri="{FF2B5EF4-FFF2-40B4-BE49-F238E27FC236}">
                <a16:creationId xmlns:a16="http://schemas.microsoft.com/office/drawing/2014/main" id="{FA8B5730-D2BE-E54F-A486-963F26DE090E}"/>
              </a:ext>
            </a:extLst>
          </p:cNvPr>
          <p:cNvSpPr txBox="1">
            <a:spLocks/>
          </p:cNvSpPr>
          <p:nvPr/>
        </p:nvSpPr>
        <p:spPr>
          <a:xfrm>
            <a:off x="343293" y="110070"/>
            <a:ext cx="9312336" cy="479451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Intro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Feature Engineering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Validation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Modeling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Outro</a:t>
            </a:r>
            <a:endParaRPr lang="ko-KR" altLang="en-US" b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7" name="직선 연결선 13">
            <a:extLst>
              <a:ext uri="{FF2B5EF4-FFF2-40B4-BE49-F238E27FC236}">
                <a16:creationId xmlns:a16="http://schemas.microsoft.com/office/drawing/2014/main" id="{D5D32CB9-0B7E-9847-ABDE-12D7AEBD270F}"/>
              </a:ext>
            </a:extLst>
          </p:cNvPr>
          <p:cNvCxnSpPr>
            <a:cxnSpLocks/>
          </p:cNvCxnSpPr>
          <p:nvPr/>
        </p:nvCxnSpPr>
        <p:spPr>
          <a:xfrm>
            <a:off x="5247070" y="543094"/>
            <a:ext cx="1189415" cy="0"/>
          </a:xfrm>
          <a:prstGeom prst="line">
            <a:avLst/>
          </a:prstGeom>
          <a:ln w="25400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238415" y="657629"/>
            <a:ext cx="25098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err="1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모델소개</a:t>
            </a:r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적용가능성 </a:t>
            </a:r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06B496C8-DD6A-651D-9B3F-68F8A5A27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444" y="1259918"/>
            <a:ext cx="4147422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D6720218-B0F2-04FB-CA8A-DC5C03C02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870" y="1259918"/>
            <a:ext cx="3896909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D502DC16-6512-F725-F0D2-F34A14E65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444" y="4125855"/>
            <a:ext cx="4147422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8AA57EE9-5F88-0975-F8CC-F8B09C62D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870" y="4125855"/>
            <a:ext cx="3896905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9990A7-9114-0540-C22D-F03259E11CB8}"/>
              </a:ext>
            </a:extLst>
          </p:cNvPr>
          <p:cNvSpPr txBox="1"/>
          <p:nvPr/>
        </p:nvSpPr>
        <p:spPr>
          <a:xfrm>
            <a:off x="108361" y="1209553"/>
            <a:ext cx="528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dirty="0"/>
              <a:t>Y_03 </a:t>
            </a:r>
            <a:r>
              <a:rPr lang="en-US" altLang="ko-KR" sz="1600" dirty="0"/>
              <a:t>Model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E2CB43-5ED2-EA55-B8CD-D1327F2B3056}"/>
              </a:ext>
            </a:extLst>
          </p:cNvPr>
          <p:cNvSpPr txBox="1"/>
          <p:nvPr/>
        </p:nvSpPr>
        <p:spPr>
          <a:xfrm>
            <a:off x="108361" y="3953264"/>
            <a:ext cx="528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dirty="0"/>
              <a:t>Y_04 Model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2262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텍스트 개체 틀 5">
            <a:extLst>
              <a:ext uri="{FF2B5EF4-FFF2-40B4-BE49-F238E27FC236}">
                <a16:creationId xmlns:a16="http://schemas.microsoft.com/office/drawing/2014/main" id="{FA8B5730-D2BE-E54F-A486-963F26DE090E}"/>
              </a:ext>
            </a:extLst>
          </p:cNvPr>
          <p:cNvSpPr txBox="1">
            <a:spLocks/>
          </p:cNvSpPr>
          <p:nvPr/>
        </p:nvSpPr>
        <p:spPr>
          <a:xfrm>
            <a:off x="343293" y="110070"/>
            <a:ext cx="9312336" cy="479451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Intro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Feature Engineering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Validation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Modeling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Outro</a:t>
            </a:r>
            <a:endParaRPr lang="ko-KR" altLang="en-US" b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7" name="직선 연결선 13">
            <a:extLst>
              <a:ext uri="{FF2B5EF4-FFF2-40B4-BE49-F238E27FC236}">
                <a16:creationId xmlns:a16="http://schemas.microsoft.com/office/drawing/2014/main" id="{D5D32CB9-0B7E-9847-ABDE-12D7AEBD270F}"/>
              </a:ext>
            </a:extLst>
          </p:cNvPr>
          <p:cNvCxnSpPr>
            <a:cxnSpLocks/>
          </p:cNvCxnSpPr>
          <p:nvPr/>
        </p:nvCxnSpPr>
        <p:spPr>
          <a:xfrm>
            <a:off x="5247070" y="543094"/>
            <a:ext cx="1189415" cy="0"/>
          </a:xfrm>
          <a:prstGeom prst="line">
            <a:avLst/>
          </a:prstGeom>
          <a:ln w="25400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238415" y="657629"/>
            <a:ext cx="25098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err="1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모델소개</a:t>
            </a:r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적용가능성 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704EB84B-7B65-2A1A-497B-1EB60B4CE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20" y="1253264"/>
            <a:ext cx="411263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D9C1A67B-71D7-5394-C7AB-78E0042FB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372" y="1253264"/>
            <a:ext cx="3896908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79E24BD-B656-E66B-268D-633CADDA8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520" y="4145106"/>
            <a:ext cx="4147422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72B217CC-DE1A-A865-3E93-32C316209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685" y="4158000"/>
            <a:ext cx="3896909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6A1FAC-DEAC-7B38-4D9F-AECEE685B662}"/>
              </a:ext>
            </a:extLst>
          </p:cNvPr>
          <p:cNvSpPr txBox="1"/>
          <p:nvPr/>
        </p:nvSpPr>
        <p:spPr>
          <a:xfrm>
            <a:off x="108361" y="1209553"/>
            <a:ext cx="528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dirty="0"/>
              <a:t>Y_05 </a:t>
            </a:r>
            <a:r>
              <a:rPr lang="en-US" altLang="ko-KR" sz="1600" dirty="0"/>
              <a:t>Model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9D75D1-95CD-F7D3-D488-7AD3FBBB8983}"/>
              </a:ext>
            </a:extLst>
          </p:cNvPr>
          <p:cNvSpPr txBox="1"/>
          <p:nvPr/>
        </p:nvSpPr>
        <p:spPr>
          <a:xfrm>
            <a:off x="108361" y="3953264"/>
            <a:ext cx="528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dirty="0"/>
              <a:t>Y_06 Model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3775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텍스트 개체 틀 5">
            <a:extLst>
              <a:ext uri="{FF2B5EF4-FFF2-40B4-BE49-F238E27FC236}">
                <a16:creationId xmlns:a16="http://schemas.microsoft.com/office/drawing/2014/main" id="{FA8B5730-D2BE-E54F-A486-963F26DE090E}"/>
              </a:ext>
            </a:extLst>
          </p:cNvPr>
          <p:cNvSpPr txBox="1">
            <a:spLocks/>
          </p:cNvSpPr>
          <p:nvPr/>
        </p:nvSpPr>
        <p:spPr>
          <a:xfrm>
            <a:off x="343293" y="110070"/>
            <a:ext cx="9312336" cy="479451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Intro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Feature Engineering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Validation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Modeling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Outro</a:t>
            </a:r>
            <a:endParaRPr lang="ko-KR" altLang="en-US" b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7" name="직선 연결선 13">
            <a:extLst>
              <a:ext uri="{FF2B5EF4-FFF2-40B4-BE49-F238E27FC236}">
                <a16:creationId xmlns:a16="http://schemas.microsoft.com/office/drawing/2014/main" id="{D5D32CB9-0B7E-9847-ABDE-12D7AEBD270F}"/>
              </a:ext>
            </a:extLst>
          </p:cNvPr>
          <p:cNvCxnSpPr>
            <a:cxnSpLocks/>
          </p:cNvCxnSpPr>
          <p:nvPr/>
        </p:nvCxnSpPr>
        <p:spPr>
          <a:xfrm>
            <a:off x="5247070" y="543094"/>
            <a:ext cx="1189415" cy="0"/>
          </a:xfrm>
          <a:prstGeom prst="line">
            <a:avLst/>
          </a:prstGeom>
          <a:ln w="25400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238415" y="657629"/>
            <a:ext cx="25098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err="1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모델소개</a:t>
            </a:r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적용가능성 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0388D51-CBD6-8C44-5D62-557FDC30A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195" y="4137930"/>
            <a:ext cx="4147422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07D101AB-CC84-6277-E949-01974C8CC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145" y="4137930"/>
            <a:ext cx="3896908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9764860E-BE38-8450-DC37-7BEAA191C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869" y="1260352"/>
            <a:ext cx="4147423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1176514F-EE35-DFD7-50C9-50FD00C58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145" y="1298452"/>
            <a:ext cx="3896909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31628F-6286-1F89-319E-E1BCC064E9F7}"/>
              </a:ext>
            </a:extLst>
          </p:cNvPr>
          <p:cNvSpPr txBox="1"/>
          <p:nvPr/>
        </p:nvSpPr>
        <p:spPr>
          <a:xfrm>
            <a:off x="108361" y="1209553"/>
            <a:ext cx="528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dirty="0"/>
              <a:t>Y_07 </a:t>
            </a:r>
            <a:r>
              <a:rPr lang="en-US" altLang="ko-KR" sz="1600" dirty="0"/>
              <a:t>Model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B2A8F-06B3-323E-A152-D4B291414AFB}"/>
              </a:ext>
            </a:extLst>
          </p:cNvPr>
          <p:cNvSpPr txBox="1"/>
          <p:nvPr/>
        </p:nvSpPr>
        <p:spPr>
          <a:xfrm>
            <a:off x="108361" y="3953264"/>
            <a:ext cx="528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dirty="0"/>
              <a:t>Y_08 Model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01027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텍스트 개체 틀 5">
            <a:extLst>
              <a:ext uri="{FF2B5EF4-FFF2-40B4-BE49-F238E27FC236}">
                <a16:creationId xmlns:a16="http://schemas.microsoft.com/office/drawing/2014/main" id="{FA8B5730-D2BE-E54F-A486-963F26DE090E}"/>
              </a:ext>
            </a:extLst>
          </p:cNvPr>
          <p:cNvSpPr txBox="1">
            <a:spLocks/>
          </p:cNvSpPr>
          <p:nvPr/>
        </p:nvSpPr>
        <p:spPr>
          <a:xfrm>
            <a:off x="343293" y="110070"/>
            <a:ext cx="9312336" cy="479451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Intro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Feature Engineering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Validation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Modeling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Outro</a:t>
            </a:r>
            <a:endParaRPr lang="ko-KR" altLang="en-US" b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7" name="직선 연결선 13">
            <a:extLst>
              <a:ext uri="{FF2B5EF4-FFF2-40B4-BE49-F238E27FC236}">
                <a16:creationId xmlns:a16="http://schemas.microsoft.com/office/drawing/2014/main" id="{D5D32CB9-0B7E-9847-ABDE-12D7AEBD270F}"/>
              </a:ext>
            </a:extLst>
          </p:cNvPr>
          <p:cNvCxnSpPr>
            <a:cxnSpLocks/>
          </p:cNvCxnSpPr>
          <p:nvPr/>
        </p:nvCxnSpPr>
        <p:spPr>
          <a:xfrm>
            <a:off x="5247070" y="543094"/>
            <a:ext cx="1189415" cy="0"/>
          </a:xfrm>
          <a:prstGeom prst="line">
            <a:avLst/>
          </a:prstGeom>
          <a:ln w="25400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238415" y="657629"/>
            <a:ext cx="25098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err="1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모델소개</a:t>
            </a:r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적용가능성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08EB2A4-C4EB-4F5C-4DFB-DEA2F639E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274" y="4171250"/>
            <a:ext cx="4147422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B6B877-372B-F06F-5620-5561060A7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304" y="4183950"/>
            <a:ext cx="3896908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9D377AE-B934-F1B9-C153-795A894FD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574" y="1311350"/>
            <a:ext cx="4147422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9775E740-CB06-FA95-1D70-96B3F18D6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075" y="1285950"/>
            <a:ext cx="3896908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5B5B93-26E5-499B-4067-8F55868F9FD7}"/>
              </a:ext>
            </a:extLst>
          </p:cNvPr>
          <p:cNvSpPr txBox="1"/>
          <p:nvPr/>
        </p:nvSpPr>
        <p:spPr>
          <a:xfrm>
            <a:off x="108361" y="1209553"/>
            <a:ext cx="528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dirty="0"/>
              <a:t>Y_09 </a:t>
            </a:r>
            <a:r>
              <a:rPr lang="en-US" altLang="ko-KR" sz="1600" dirty="0"/>
              <a:t>Model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B0C7F6-74AD-A3E8-29DB-CB7662066D44}"/>
              </a:ext>
            </a:extLst>
          </p:cNvPr>
          <p:cNvSpPr txBox="1"/>
          <p:nvPr/>
        </p:nvSpPr>
        <p:spPr>
          <a:xfrm>
            <a:off x="108361" y="3953264"/>
            <a:ext cx="528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dirty="0"/>
              <a:t>Y_10 Model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706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5">
            <a:extLst>
              <a:ext uri="{FF2B5EF4-FFF2-40B4-BE49-F238E27FC236}">
                <a16:creationId xmlns:a16="http://schemas.microsoft.com/office/drawing/2014/main" id="{FA8B5730-D2BE-E54F-A486-963F26DE090E}"/>
              </a:ext>
            </a:extLst>
          </p:cNvPr>
          <p:cNvSpPr txBox="1">
            <a:spLocks/>
          </p:cNvSpPr>
          <p:nvPr/>
        </p:nvSpPr>
        <p:spPr>
          <a:xfrm>
            <a:off x="343293" y="110070"/>
            <a:ext cx="9312336" cy="479451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Intro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kumimoji="0" lang="en-US" altLang="ko-KR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Feature</a:t>
            </a:r>
            <a:r>
              <a:rPr kumimoji="0" lang="en-US" altLang="ko-KR" b="0" i="0" u="none" strike="noStrike" kern="1200" cap="none" spc="0" normalizeH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Engineering</a:t>
            </a: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kumimoji="0" lang="en-US" altLang="ko-KR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Validation </a:t>
            </a:r>
            <a:r>
              <a:rPr lang="ko-KR" altLang="en-US" b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en-US" altLang="ko-KR" b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Modeling      Outro</a:t>
            </a:r>
            <a:endParaRPr kumimoji="0" lang="ko-KR" altLang="en-US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4" name="직선 연결선 13">
            <a:extLst>
              <a:ext uri="{FF2B5EF4-FFF2-40B4-BE49-F238E27FC236}">
                <a16:creationId xmlns:a16="http://schemas.microsoft.com/office/drawing/2014/main" id="{D5D32CB9-0B7E-9847-ABDE-12D7AEBD270F}"/>
              </a:ext>
            </a:extLst>
          </p:cNvPr>
          <p:cNvCxnSpPr>
            <a:cxnSpLocks/>
          </p:cNvCxnSpPr>
          <p:nvPr/>
        </p:nvCxnSpPr>
        <p:spPr>
          <a:xfrm>
            <a:off x="365065" y="543094"/>
            <a:ext cx="673958" cy="0"/>
          </a:xfrm>
          <a:prstGeom prst="line">
            <a:avLst/>
          </a:prstGeom>
          <a:ln w="25400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54905" y="657629"/>
            <a:ext cx="25098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대회개요   </a:t>
            </a:r>
            <a:r>
              <a:rPr lang="en-US" altLang="ko-KR" sz="1300" dirty="0">
                <a:solidFill>
                  <a:srgbClr val="9A9A9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Our Approach</a:t>
            </a:r>
            <a:r>
              <a:rPr lang="ko-KR" altLang="en-US" sz="1300" dirty="0">
                <a:solidFill>
                  <a:srgbClr val="9A9A9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2161" y="1476639"/>
            <a:ext cx="21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</a:rPr>
              <a:t>대회 배경 및 목표</a:t>
            </a:r>
            <a:endParaRPr lang="en-US" altLang="ko-KR" b="1" dirty="0">
              <a:solidFill>
                <a:srgbClr val="373737"/>
              </a:solidFill>
              <a:latin typeface="Calibri" panose="020F0502020204030204" pitchFamily="34" charset="0"/>
              <a:ea typeface="나눔스퀘어라운드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5393" y="2380889"/>
            <a:ext cx="3814272" cy="1461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레이더 제조 공정에서 </a:t>
            </a:r>
            <a:r>
              <a:rPr lang="en-US" altLang="ko-KR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AI </a:t>
            </a: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기술을</a:t>
            </a:r>
            <a:r>
              <a:rPr lang="en-US" altLang="ko-KR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활용하여</a:t>
            </a:r>
            <a:endParaRPr lang="en-US" altLang="ko-KR" sz="14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공정 데이터와 제품 성능간 상관 관계 파악</a:t>
            </a:r>
            <a:r>
              <a:rPr lang="en-US" altLang="ko-KR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통해 제품의 불량을 예측</a:t>
            </a:r>
            <a:r>
              <a:rPr lang="en-US" altLang="ko-KR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분석하여</a:t>
            </a:r>
            <a:endParaRPr lang="en-US" altLang="ko-KR" sz="14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수율 극대화하고자 함</a:t>
            </a:r>
            <a:endParaRPr lang="en-US" altLang="ko-KR" sz="14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endParaRPr lang="en-US" altLang="ko-KR" sz="12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72242" y="4813985"/>
            <a:ext cx="3240575" cy="901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공정 데이터를 활용하여</a:t>
            </a:r>
            <a:endParaRPr lang="en-US" altLang="ko-KR" sz="14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400" b="1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제품 성능</a:t>
            </a:r>
            <a:r>
              <a:rPr lang="en-US" altLang="ko-KR" sz="1400" b="1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(Radar </a:t>
            </a:r>
            <a:r>
              <a:rPr lang="ko-KR" altLang="en-US" sz="1400" b="1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센서의 안테나</a:t>
            </a:r>
            <a:r>
              <a:rPr lang="en-US" altLang="ko-KR" sz="1400" b="1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400" b="1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</a:t>
            </a:r>
            <a:endParaRPr lang="en-US" altLang="ko-KR" sz="1400" b="1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400" b="1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예측하는 </a:t>
            </a:r>
            <a:r>
              <a:rPr lang="en-US" altLang="ko-KR" sz="1400" b="1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AI </a:t>
            </a:r>
            <a:r>
              <a:rPr lang="ko-KR" altLang="en-US" sz="1400" b="1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개발</a:t>
            </a: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2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아래쪽 화살표 9"/>
          <p:cNvSpPr/>
          <p:nvPr/>
        </p:nvSpPr>
        <p:spPr>
          <a:xfrm>
            <a:off x="2016148" y="3895155"/>
            <a:ext cx="952763" cy="492886"/>
          </a:xfrm>
          <a:prstGeom prst="downArrow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565280" y="1486799"/>
            <a:ext cx="192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37373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평가 항목</a:t>
            </a:r>
            <a:endParaRPr lang="en-US" altLang="ko-KR" b="1" dirty="0">
              <a:solidFill>
                <a:srgbClr val="37373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79993" y="2380889"/>
            <a:ext cx="3137051" cy="202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성능</a:t>
            </a:r>
            <a:endParaRPr lang="en-US" altLang="ko-KR" sz="14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</a:t>
            </a: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상관관계분석</a:t>
            </a:r>
            <a:endParaRPr lang="en-US" altLang="ko-KR" sz="14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Validation set </a:t>
            </a: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구축 전략</a:t>
            </a:r>
            <a:endParaRPr lang="en-US" altLang="ko-KR" sz="14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적용 가능성</a:t>
            </a:r>
            <a:endParaRPr lang="en-US" altLang="ko-KR" sz="14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31186" y="1486799"/>
            <a:ext cx="150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37373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제공데이터</a:t>
            </a:r>
            <a:endParaRPr lang="en-US" altLang="ko-KR" b="1" dirty="0">
              <a:solidFill>
                <a:srgbClr val="37373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683066" y="2380889"/>
            <a:ext cx="3177944" cy="358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b="1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Train.csv :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학습 </a:t>
            </a:r>
            <a:r>
              <a:rPr lang="ko-KR" altLang="en-US" sz="1400" dirty="0" err="1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데이터셋</a:t>
            </a:r>
            <a:r>
              <a:rPr lang="en-US" altLang="ko-KR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(39607</a:t>
            </a: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),</a:t>
            </a:r>
          </a:p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ID, X Feature(56</a:t>
            </a: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), Y Feature(14</a:t>
            </a: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endParaRPr lang="en-US" altLang="ko-KR" sz="11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400" b="1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Test.csv : 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 데이터셋</a:t>
            </a:r>
            <a:r>
              <a:rPr lang="en-US" altLang="ko-KR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(39608</a:t>
            </a: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), </a:t>
            </a:r>
          </a:p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ID, X Feature(56</a:t>
            </a: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endParaRPr lang="en-US" altLang="ko-KR" sz="11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400" b="1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/meta :</a:t>
            </a:r>
          </a:p>
          <a:p>
            <a:pPr>
              <a:lnSpc>
                <a:spcPct val="130000"/>
              </a:lnSpc>
            </a:pPr>
            <a:r>
              <a:rPr lang="ko-KR" altLang="en-US" sz="1400" dirty="0" err="1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비식별화된</a:t>
            </a: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X,Y feature</a:t>
            </a: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대한</a:t>
            </a:r>
            <a:endParaRPr lang="en-US" altLang="ko-KR" sz="14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설명 자료</a:t>
            </a:r>
            <a:endParaRPr lang="en-US" altLang="ko-KR" sz="14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4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4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E4893B-3CA9-9D33-AE4C-B744CD446A7E}"/>
              </a:ext>
            </a:extLst>
          </p:cNvPr>
          <p:cNvSpPr/>
          <p:nvPr/>
        </p:nvSpPr>
        <p:spPr>
          <a:xfrm>
            <a:off x="486454" y="1469358"/>
            <a:ext cx="120107" cy="383694"/>
          </a:xfrm>
          <a:prstGeom prst="rect">
            <a:avLst/>
          </a:prstGeom>
          <a:solidFill>
            <a:srgbClr val="B22222"/>
          </a:solidFill>
          <a:ln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45BB9038-67F4-4D8D-4745-4E51DF129A37}"/>
              </a:ext>
            </a:extLst>
          </p:cNvPr>
          <p:cNvSpPr/>
          <p:nvPr/>
        </p:nvSpPr>
        <p:spPr>
          <a:xfrm rot="5400000">
            <a:off x="2471695" y="4154565"/>
            <a:ext cx="3855941" cy="0"/>
          </a:xfrm>
          <a:prstGeom prst="line">
            <a:avLst/>
          </a:prstGeom>
          <a:ln w="9525" cap="rnd">
            <a:solidFill>
              <a:srgbClr val="B6B6B6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8D260B1B-A844-41B2-EF95-1FE46B50F372}"/>
              </a:ext>
            </a:extLst>
          </p:cNvPr>
          <p:cNvSpPr/>
          <p:nvPr/>
        </p:nvSpPr>
        <p:spPr>
          <a:xfrm rot="5400000">
            <a:off x="6427730" y="4154565"/>
            <a:ext cx="3855941" cy="0"/>
          </a:xfrm>
          <a:prstGeom prst="line">
            <a:avLst/>
          </a:prstGeom>
          <a:ln w="9525" cap="rnd">
            <a:solidFill>
              <a:srgbClr val="B6B6B6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171C9F-E798-44A3-4CB4-EE4D0EB42483}"/>
              </a:ext>
            </a:extLst>
          </p:cNvPr>
          <p:cNvSpPr/>
          <p:nvPr/>
        </p:nvSpPr>
        <p:spPr>
          <a:xfrm>
            <a:off x="4411709" y="1469358"/>
            <a:ext cx="120107" cy="383694"/>
          </a:xfrm>
          <a:prstGeom prst="rect">
            <a:avLst/>
          </a:prstGeom>
          <a:solidFill>
            <a:srgbClr val="B22222"/>
          </a:solidFill>
          <a:ln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BAC011-D5B0-E0FB-0061-EC9E5C53D3FF}"/>
              </a:ext>
            </a:extLst>
          </p:cNvPr>
          <p:cNvSpPr/>
          <p:nvPr/>
        </p:nvSpPr>
        <p:spPr>
          <a:xfrm>
            <a:off x="8382994" y="1469358"/>
            <a:ext cx="120107" cy="383694"/>
          </a:xfrm>
          <a:prstGeom prst="rect">
            <a:avLst/>
          </a:prstGeom>
          <a:solidFill>
            <a:srgbClr val="B22222"/>
          </a:solidFill>
          <a:ln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9803745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텍스트 개체 틀 5">
            <a:extLst>
              <a:ext uri="{FF2B5EF4-FFF2-40B4-BE49-F238E27FC236}">
                <a16:creationId xmlns:a16="http://schemas.microsoft.com/office/drawing/2014/main" id="{FA8B5730-D2BE-E54F-A486-963F26DE090E}"/>
              </a:ext>
            </a:extLst>
          </p:cNvPr>
          <p:cNvSpPr txBox="1">
            <a:spLocks/>
          </p:cNvSpPr>
          <p:nvPr/>
        </p:nvSpPr>
        <p:spPr>
          <a:xfrm>
            <a:off x="343293" y="110070"/>
            <a:ext cx="9312336" cy="479451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Intro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Feature Engineering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Validation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Modeling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Outro</a:t>
            </a:r>
            <a:endParaRPr lang="ko-KR" altLang="en-US" b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7" name="직선 연결선 13">
            <a:extLst>
              <a:ext uri="{FF2B5EF4-FFF2-40B4-BE49-F238E27FC236}">
                <a16:creationId xmlns:a16="http://schemas.microsoft.com/office/drawing/2014/main" id="{D5D32CB9-0B7E-9847-ABDE-12D7AEBD270F}"/>
              </a:ext>
            </a:extLst>
          </p:cNvPr>
          <p:cNvCxnSpPr>
            <a:cxnSpLocks/>
          </p:cNvCxnSpPr>
          <p:nvPr/>
        </p:nvCxnSpPr>
        <p:spPr>
          <a:xfrm>
            <a:off x="5247070" y="543094"/>
            <a:ext cx="1189415" cy="0"/>
          </a:xfrm>
          <a:prstGeom prst="line">
            <a:avLst/>
          </a:prstGeom>
          <a:ln w="25400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238415" y="657629"/>
            <a:ext cx="25098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err="1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모델소개</a:t>
            </a:r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적용가능성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603872C-C0B1-8A47-F9DC-2411CB7CB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093" y="4169089"/>
            <a:ext cx="4147422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736981FF-EAB4-534C-4279-F445AF13D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965" y="4158000"/>
            <a:ext cx="3896908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7F2199E5-148E-3E8B-B613-CA8406F87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498" y="1288082"/>
            <a:ext cx="3896909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451308C3-12B4-F5B6-E439-4AAA4A7F4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393" y="1247653"/>
            <a:ext cx="4147422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6989E3-545E-C6DD-10D6-521AB8D9F994}"/>
              </a:ext>
            </a:extLst>
          </p:cNvPr>
          <p:cNvSpPr txBox="1"/>
          <p:nvPr/>
        </p:nvSpPr>
        <p:spPr>
          <a:xfrm>
            <a:off x="108361" y="1209553"/>
            <a:ext cx="528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dirty="0"/>
              <a:t>Y_11 </a:t>
            </a:r>
            <a:r>
              <a:rPr lang="en-US" altLang="ko-KR" sz="1600" dirty="0"/>
              <a:t>Model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400368-5216-72FF-EF0B-F50FE23EB845}"/>
              </a:ext>
            </a:extLst>
          </p:cNvPr>
          <p:cNvSpPr txBox="1"/>
          <p:nvPr/>
        </p:nvSpPr>
        <p:spPr>
          <a:xfrm>
            <a:off x="108361" y="3953264"/>
            <a:ext cx="528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dirty="0"/>
              <a:t>Y_12 Model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9037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텍스트 개체 틀 5">
            <a:extLst>
              <a:ext uri="{FF2B5EF4-FFF2-40B4-BE49-F238E27FC236}">
                <a16:creationId xmlns:a16="http://schemas.microsoft.com/office/drawing/2014/main" id="{FA8B5730-D2BE-E54F-A486-963F26DE090E}"/>
              </a:ext>
            </a:extLst>
          </p:cNvPr>
          <p:cNvSpPr txBox="1">
            <a:spLocks/>
          </p:cNvSpPr>
          <p:nvPr/>
        </p:nvSpPr>
        <p:spPr>
          <a:xfrm>
            <a:off x="343293" y="110070"/>
            <a:ext cx="9312336" cy="479451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Intro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Feature Engineering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Validation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Modeling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Outro</a:t>
            </a:r>
            <a:endParaRPr lang="ko-KR" altLang="en-US" b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7" name="직선 연결선 13">
            <a:extLst>
              <a:ext uri="{FF2B5EF4-FFF2-40B4-BE49-F238E27FC236}">
                <a16:creationId xmlns:a16="http://schemas.microsoft.com/office/drawing/2014/main" id="{D5D32CB9-0B7E-9847-ABDE-12D7AEBD270F}"/>
              </a:ext>
            </a:extLst>
          </p:cNvPr>
          <p:cNvCxnSpPr>
            <a:cxnSpLocks/>
          </p:cNvCxnSpPr>
          <p:nvPr/>
        </p:nvCxnSpPr>
        <p:spPr>
          <a:xfrm>
            <a:off x="5247070" y="543094"/>
            <a:ext cx="1189415" cy="0"/>
          </a:xfrm>
          <a:prstGeom prst="line">
            <a:avLst/>
          </a:prstGeom>
          <a:ln w="25400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AB335A98-125B-8C75-87DC-B45F5E9E6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290" y="4150630"/>
            <a:ext cx="4119587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8615940-E3C7-C721-CDE9-9F5CDCC74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665" y="4183400"/>
            <a:ext cx="3896908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26823751-494A-0D29-B82F-A032EC27C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754" y="1269956"/>
            <a:ext cx="4147422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6BA5495F-CEDD-7903-8BB5-12EE65003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459" y="1265533"/>
            <a:ext cx="3896908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7B3145-3557-F141-7E93-C79A152B81BF}"/>
              </a:ext>
            </a:extLst>
          </p:cNvPr>
          <p:cNvSpPr txBox="1"/>
          <p:nvPr/>
        </p:nvSpPr>
        <p:spPr>
          <a:xfrm>
            <a:off x="108361" y="1209553"/>
            <a:ext cx="528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dirty="0"/>
              <a:t>Y_13 </a:t>
            </a:r>
            <a:r>
              <a:rPr lang="en-US" altLang="ko-KR" sz="1600" dirty="0"/>
              <a:t>Model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BCA4D4-D370-71F6-E709-3C992911BD7C}"/>
              </a:ext>
            </a:extLst>
          </p:cNvPr>
          <p:cNvSpPr txBox="1"/>
          <p:nvPr/>
        </p:nvSpPr>
        <p:spPr>
          <a:xfrm>
            <a:off x="108361" y="3953264"/>
            <a:ext cx="528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dirty="0"/>
              <a:t>Y_14 Model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048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5">
            <a:extLst>
              <a:ext uri="{FF2B5EF4-FFF2-40B4-BE49-F238E27FC236}">
                <a16:creationId xmlns:a16="http://schemas.microsoft.com/office/drawing/2014/main" id="{FA8B5730-D2BE-E54F-A486-963F26DE090E}"/>
              </a:ext>
            </a:extLst>
          </p:cNvPr>
          <p:cNvSpPr txBox="1">
            <a:spLocks/>
          </p:cNvSpPr>
          <p:nvPr/>
        </p:nvSpPr>
        <p:spPr>
          <a:xfrm>
            <a:off x="343293" y="110070"/>
            <a:ext cx="9312336" cy="479451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Intro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kumimoji="0" lang="en-US" altLang="ko-KR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Feature</a:t>
            </a:r>
            <a:r>
              <a:rPr kumimoji="0" lang="en-US" altLang="ko-KR" b="0" i="0" u="none" strike="noStrike" kern="1200" cap="none" spc="0" normalizeH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Engineering</a:t>
            </a: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kumimoji="0" lang="en-US" altLang="ko-KR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Validation </a:t>
            </a:r>
            <a:r>
              <a:rPr lang="ko-KR" altLang="en-US" b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en-US" altLang="ko-KR" b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Modeling      Outro</a:t>
            </a:r>
            <a:endParaRPr kumimoji="0" lang="ko-KR" altLang="en-US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4" name="직선 연결선 13">
            <a:extLst>
              <a:ext uri="{FF2B5EF4-FFF2-40B4-BE49-F238E27FC236}">
                <a16:creationId xmlns:a16="http://schemas.microsoft.com/office/drawing/2014/main" id="{D5D32CB9-0B7E-9847-ABDE-12D7AEBD270F}"/>
              </a:ext>
            </a:extLst>
          </p:cNvPr>
          <p:cNvCxnSpPr>
            <a:cxnSpLocks/>
          </p:cNvCxnSpPr>
          <p:nvPr/>
        </p:nvCxnSpPr>
        <p:spPr>
          <a:xfrm>
            <a:off x="365065" y="543094"/>
            <a:ext cx="673958" cy="0"/>
          </a:xfrm>
          <a:prstGeom prst="line">
            <a:avLst/>
          </a:prstGeom>
          <a:ln w="25400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DC71358-0C5D-129B-BB5A-28D5D420812B}"/>
              </a:ext>
            </a:extLst>
          </p:cNvPr>
          <p:cNvSpPr txBox="1"/>
          <p:nvPr/>
        </p:nvSpPr>
        <p:spPr>
          <a:xfrm>
            <a:off x="701361" y="1476835"/>
            <a:ext cx="328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dirty="0" err="1">
                <a:solidFill>
                  <a:srgbClr val="373737"/>
                </a:solidFill>
                <a:ea typeface="나눔스퀘어라운드 Bold" panose="020B0600000101010101"/>
              </a:rPr>
              <a:t>시계열적</a:t>
            </a:r>
            <a:r>
              <a:rPr lang="ko-KR" altLang="en-US" dirty="0">
                <a:solidFill>
                  <a:srgbClr val="373737"/>
                </a:solidFill>
                <a:ea typeface="나눔스퀘어라운드 Bold" panose="020B0600000101010101"/>
              </a:rPr>
              <a:t> 접근방법 적용 배경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CA69A7A-4B85-F3A5-2761-8667A952B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156" y="2615461"/>
            <a:ext cx="4484276" cy="1732634"/>
          </a:xfrm>
          <a:prstGeom prst="rect">
            <a:avLst/>
          </a:prstGeom>
          <a:ln>
            <a:solidFill>
              <a:srgbClr val="9A9A9A"/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C096FFC-4662-8FC6-A9F5-F7830F6F2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01" y="2970813"/>
            <a:ext cx="4484276" cy="1825146"/>
          </a:xfrm>
          <a:prstGeom prst="rect">
            <a:avLst/>
          </a:prstGeom>
          <a:ln>
            <a:solidFill>
              <a:srgbClr val="9A9A9A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BA939F1-19B7-D45C-7270-CD11A9D68B84}"/>
              </a:ext>
            </a:extLst>
          </p:cNvPr>
          <p:cNvSpPr txBox="1"/>
          <p:nvPr/>
        </p:nvSpPr>
        <p:spPr>
          <a:xfrm>
            <a:off x="1222800" y="5344784"/>
            <a:ext cx="36574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373737"/>
                </a:solidFill>
                <a:latin typeface="나눔스퀘어OTF" panose="020B0600000101010101" pitchFamily="34" charset="-127"/>
                <a:ea typeface="나눔스퀘어라운드 Bold" panose="020B0600000101010101"/>
              </a:rPr>
              <a:t>&lt; X03 feature </a:t>
            </a:r>
            <a:r>
              <a:rPr lang="ko-KR" altLang="en-US" sz="1400" dirty="0">
                <a:solidFill>
                  <a:srgbClr val="373737"/>
                </a:solidFill>
                <a:latin typeface="나눔스퀘어OTF" panose="020B0600000101010101" pitchFamily="34" charset="-127"/>
                <a:ea typeface="나눔스퀘어라운드 Bold" panose="020B0600000101010101"/>
              </a:rPr>
              <a:t>외</a:t>
            </a:r>
            <a:r>
              <a:rPr lang="en-US" altLang="ko-KR" sz="1400" dirty="0">
                <a:solidFill>
                  <a:srgbClr val="373737"/>
                </a:solidFill>
                <a:latin typeface="나눔스퀘어OTF" panose="020B0600000101010101" pitchFamily="34" charset="-127"/>
                <a:ea typeface="나눔스퀘어라운드 Bold" panose="020B0600000101010101"/>
              </a:rPr>
              <a:t> </a:t>
            </a:r>
            <a:r>
              <a:rPr lang="ko-KR" altLang="en-US" sz="1400" dirty="0">
                <a:solidFill>
                  <a:srgbClr val="373737"/>
                </a:solidFill>
                <a:latin typeface="나눔스퀘어OTF" panose="020B0600000101010101" pitchFamily="34" charset="-127"/>
                <a:ea typeface="나눔스퀘어라운드 Bold" panose="020B0600000101010101"/>
              </a:rPr>
              <a:t>데이터 </a:t>
            </a:r>
            <a:r>
              <a:rPr lang="ko-KR" altLang="en-US" sz="1400" dirty="0" err="1">
                <a:solidFill>
                  <a:srgbClr val="373737"/>
                </a:solidFill>
                <a:latin typeface="나눔스퀘어OTF" panose="020B0600000101010101" pitchFamily="34" charset="-127"/>
                <a:ea typeface="나눔스퀘어라운드 Bold" panose="020B0600000101010101"/>
              </a:rPr>
              <a:t>산점도</a:t>
            </a:r>
            <a:r>
              <a:rPr lang="ko-KR" altLang="en-US" sz="1400" dirty="0">
                <a:solidFill>
                  <a:srgbClr val="373737"/>
                </a:solidFill>
                <a:latin typeface="나눔스퀘어OTF" panose="020B0600000101010101" pitchFamily="34" charset="-127"/>
                <a:ea typeface="나눔스퀘어라운드 Bold" panose="020B0600000101010101"/>
              </a:rPr>
              <a:t> </a:t>
            </a:r>
            <a:r>
              <a:rPr lang="en-US" altLang="ko-KR" sz="1400" dirty="0">
                <a:solidFill>
                  <a:srgbClr val="373737"/>
                </a:solidFill>
                <a:latin typeface="나눔스퀘어OTF" panose="020B0600000101010101" pitchFamily="34" charset="-127"/>
                <a:ea typeface="나눔스퀘어라운드 Bold" panose="020B0600000101010101"/>
              </a:rPr>
              <a:t>&gt;</a:t>
            </a:r>
            <a:endParaRPr lang="ko-KR" altLang="en-US" sz="1400" dirty="0">
              <a:solidFill>
                <a:srgbClr val="373737"/>
              </a:solidFill>
              <a:ea typeface="나눔스퀘어라운드 Bold" panose="020B0600000101010101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8938843" y="3025992"/>
            <a:ext cx="632150" cy="182435"/>
            <a:chOff x="9061604" y="2189895"/>
            <a:chExt cx="632150" cy="182435"/>
          </a:xfrm>
        </p:grpSpPr>
        <p:sp>
          <p:nvSpPr>
            <p:cNvPr id="57" name="이등변 삼각형 56">
              <a:extLst>
                <a:ext uri="{FF2B5EF4-FFF2-40B4-BE49-F238E27FC236}">
                  <a16:creationId xmlns:a16="http://schemas.microsoft.com/office/drawing/2014/main" id="{3518B00F-8972-EE69-3C4D-12423E7BDEEF}"/>
                </a:ext>
              </a:extLst>
            </p:cNvPr>
            <p:cNvSpPr/>
            <p:nvPr/>
          </p:nvSpPr>
          <p:spPr>
            <a:xfrm rot="10800000">
              <a:off x="9061604" y="2189895"/>
              <a:ext cx="632150" cy="182435"/>
            </a:xfrm>
            <a:prstGeom prst="triangle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>
              <a:extLst>
                <a:ext uri="{FF2B5EF4-FFF2-40B4-BE49-F238E27FC236}">
                  <a16:creationId xmlns:a16="http://schemas.microsoft.com/office/drawing/2014/main" id="{BC53ED21-E4FC-DF84-A77C-8285F95074EA}"/>
                </a:ext>
              </a:extLst>
            </p:cNvPr>
            <p:cNvSpPr/>
            <p:nvPr/>
          </p:nvSpPr>
          <p:spPr>
            <a:xfrm rot="10800000">
              <a:off x="9209764" y="2189895"/>
              <a:ext cx="335831" cy="99830"/>
            </a:xfrm>
            <a:prstGeom prst="triangle">
              <a:avLst/>
            </a:prstGeom>
            <a:solidFill>
              <a:srgbClr val="F2F2F2"/>
            </a:solidFill>
            <a:ln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AutoShape 5">
            <a:extLst>
              <a:ext uri="{FF2B5EF4-FFF2-40B4-BE49-F238E27FC236}">
                <a16:creationId xmlns:a16="http://schemas.microsoft.com/office/drawing/2014/main" id="{A2D0E1AC-290A-B308-64F3-C6BE6D0DC37A}"/>
              </a:ext>
            </a:extLst>
          </p:cNvPr>
          <p:cNvSpPr/>
          <p:nvPr/>
        </p:nvSpPr>
        <p:spPr>
          <a:xfrm rot="5400000">
            <a:off x="4066761" y="4266263"/>
            <a:ext cx="4058478" cy="0"/>
          </a:xfrm>
          <a:prstGeom prst="line">
            <a:avLst/>
          </a:prstGeom>
          <a:ln w="9525" cap="rnd">
            <a:solidFill>
              <a:srgbClr val="9A9A9A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41" y="3282468"/>
            <a:ext cx="4485600" cy="1966689"/>
          </a:xfrm>
          <a:prstGeom prst="rect">
            <a:avLst/>
          </a:prstGeom>
          <a:ln>
            <a:solidFill>
              <a:srgbClr val="9A9A9A"/>
            </a:solidFill>
          </a:ln>
        </p:spPr>
      </p:pic>
      <p:grpSp>
        <p:nvGrpSpPr>
          <p:cNvPr id="61" name="그룹 60"/>
          <p:cNvGrpSpPr/>
          <p:nvPr/>
        </p:nvGrpSpPr>
        <p:grpSpPr>
          <a:xfrm>
            <a:off x="8938843" y="3659942"/>
            <a:ext cx="632150" cy="182435"/>
            <a:chOff x="9061604" y="2189895"/>
            <a:chExt cx="632150" cy="182435"/>
          </a:xfrm>
        </p:grpSpPr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518B00F-8972-EE69-3C4D-12423E7BDEEF}"/>
                </a:ext>
              </a:extLst>
            </p:cNvPr>
            <p:cNvSpPr/>
            <p:nvPr/>
          </p:nvSpPr>
          <p:spPr>
            <a:xfrm rot="10800000">
              <a:off x="9061604" y="2189895"/>
              <a:ext cx="632150" cy="182435"/>
            </a:xfrm>
            <a:prstGeom prst="triangle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62">
              <a:extLst>
                <a:ext uri="{FF2B5EF4-FFF2-40B4-BE49-F238E27FC236}">
                  <a16:creationId xmlns:a16="http://schemas.microsoft.com/office/drawing/2014/main" id="{BC53ED21-E4FC-DF84-A77C-8285F95074EA}"/>
                </a:ext>
              </a:extLst>
            </p:cNvPr>
            <p:cNvSpPr/>
            <p:nvPr/>
          </p:nvSpPr>
          <p:spPr>
            <a:xfrm rot="10800000">
              <a:off x="9209764" y="2189895"/>
              <a:ext cx="335831" cy="99830"/>
            </a:xfrm>
            <a:prstGeom prst="triangle">
              <a:avLst/>
            </a:prstGeom>
            <a:solidFill>
              <a:srgbClr val="F2F2F2"/>
            </a:solidFill>
            <a:ln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6483375" y="2576934"/>
            <a:ext cx="5438145" cy="369694"/>
            <a:chOff x="6483375" y="2576934"/>
            <a:chExt cx="5438145" cy="369694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FC3BBA5-FCE2-FBB2-FE7F-880353C87500}"/>
                </a:ext>
              </a:extLst>
            </p:cNvPr>
            <p:cNvSpPr txBox="1"/>
            <p:nvPr/>
          </p:nvSpPr>
          <p:spPr>
            <a:xfrm>
              <a:off x="7514937" y="2605440"/>
              <a:ext cx="434562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rgbClr val="373737"/>
                  </a:solidFill>
                  <a:latin typeface="나눔스퀘어OTF" panose="020B0600000101010101" pitchFamily="34" charset="-127"/>
                  <a:ea typeface="나눔스퀘어OTF" panose="020B0600000101010101"/>
                </a:rPr>
                <a:t>실제 공정은 </a:t>
              </a:r>
              <a:r>
                <a:rPr lang="ko-KR" altLang="en-US" sz="1400" b="1" dirty="0">
                  <a:solidFill>
                    <a:srgbClr val="373737"/>
                  </a:solidFill>
                  <a:latin typeface="나눔스퀘어OTF" panose="020B0600000101010101" pitchFamily="34" charset="-127"/>
                  <a:ea typeface="나눔스퀘어OTF" panose="020B0600000101010101"/>
                </a:rPr>
                <a:t>연속적 프로세스</a:t>
              </a:r>
              <a:r>
                <a:rPr lang="ko-KR" altLang="en-US" sz="1400" dirty="0">
                  <a:solidFill>
                    <a:srgbClr val="373737"/>
                  </a:solidFill>
                  <a:latin typeface="나눔스퀘어OTF" panose="020B0600000101010101" pitchFamily="34" charset="-127"/>
                  <a:ea typeface="나눔스퀘어OTF" panose="020B0600000101010101"/>
                </a:rPr>
                <a:t>임에 집중</a:t>
              </a:r>
              <a:endParaRPr lang="ko-KR" altLang="en-US" sz="1400" dirty="0">
                <a:solidFill>
                  <a:srgbClr val="373737"/>
                </a:solidFill>
                <a:ea typeface="나눔스퀘어OTF" panose="020B0600000101010101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F34D67C-F731-3C92-89B0-D6151B249DA5}"/>
                </a:ext>
              </a:extLst>
            </p:cNvPr>
            <p:cNvSpPr/>
            <p:nvPr/>
          </p:nvSpPr>
          <p:spPr>
            <a:xfrm>
              <a:off x="6487910" y="2576934"/>
              <a:ext cx="1033725" cy="369694"/>
            </a:xfrm>
            <a:prstGeom prst="rect">
              <a:avLst/>
            </a:prstGeom>
            <a:solidFill>
              <a:srgbClr val="A7A7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OTF" panose="020B0600000101010101"/>
                </a:rPr>
                <a:t>접근</a:t>
              </a: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6483375" y="2576934"/>
              <a:ext cx="5438145" cy="369694"/>
            </a:xfrm>
            <a:prstGeom prst="rect">
              <a:avLst/>
            </a:prstGeom>
            <a:noFill/>
            <a:ln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6483375" y="3237799"/>
            <a:ext cx="5438145" cy="372372"/>
            <a:chOff x="6483375" y="3283680"/>
            <a:chExt cx="5438145" cy="37237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DB530C0-A8EA-7F58-3DDE-C04F520DCA27}"/>
                </a:ext>
              </a:extLst>
            </p:cNvPr>
            <p:cNvSpPr txBox="1"/>
            <p:nvPr/>
          </p:nvSpPr>
          <p:spPr>
            <a:xfrm>
              <a:off x="7514937" y="3317317"/>
              <a:ext cx="434562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rgbClr val="373737"/>
                  </a:solidFill>
                  <a:ea typeface="나눔스퀘어OTF" panose="020B0600000101010101" pitchFamily="34" charset="-127"/>
                </a:rPr>
                <a:t>각 공정 프로세스는 대규모의</a:t>
              </a:r>
              <a:r>
                <a:rPr lang="en-US" altLang="ko-KR" sz="1400" dirty="0">
                  <a:solidFill>
                    <a:srgbClr val="373737"/>
                  </a:solidFill>
                  <a:ea typeface="나눔스퀘어OTF" panose="020B0600000101010101" pitchFamily="34" charset="-127"/>
                </a:rPr>
                <a:t> </a:t>
              </a:r>
              <a:r>
                <a:rPr lang="ko-KR" altLang="en-US" sz="1400" dirty="0">
                  <a:solidFill>
                    <a:srgbClr val="373737"/>
                  </a:solidFill>
                  <a:ea typeface="나눔스퀘어OTF" panose="020B0600000101010101" pitchFamily="34" charset="-127"/>
                </a:rPr>
                <a:t>시계열 과정일 것임</a:t>
              </a:r>
              <a:endParaRPr lang="ko-KR" altLang="en-US" sz="1400" dirty="0">
                <a:solidFill>
                  <a:srgbClr val="373737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8D54CA0-7FDA-E227-B617-6D7001FF02D5}"/>
                </a:ext>
              </a:extLst>
            </p:cNvPr>
            <p:cNvSpPr/>
            <p:nvPr/>
          </p:nvSpPr>
          <p:spPr>
            <a:xfrm>
              <a:off x="6486356" y="3286358"/>
              <a:ext cx="1033725" cy="369694"/>
            </a:xfrm>
            <a:prstGeom prst="rect">
              <a:avLst/>
            </a:prstGeom>
            <a:solidFill>
              <a:srgbClr val="A7A7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아이디어</a:t>
              </a: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6483375" y="3283680"/>
              <a:ext cx="5438145" cy="369694"/>
            </a:xfrm>
            <a:prstGeom prst="rect">
              <a:avLst/>
            </a:prstGeom>
            <a:noFill/>
            <a:ln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나눔스퀘어OTF" panose="020B0600000101010101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EE88D106-14CA-2DE9-B037-ABC98F462434}"/>
              </a:ext>
            </a:extLst>
          </p:cNvPr>
          <p:cNvSpPr txBox="1"/>
          <p:nvPr/>
        </p:nvSpPr>
        <p:spPr>
          <a:xfrm>
            <a:off x="7514937" y="3937657"/>
            <a:ext cx="45754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373737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EDA </a:t>
            </a:r>
            <a:r>
              <a:rPr lang="ko-KR" altLang="en-US" sz="1400" dirty="0">
                <a:solidFill>
                  <a:srgbClr val="373737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결과 </a:t>
            </a:r>
            <a:r>
              <a:rPr lang="en-US" altLang="ko-KR" sz="1400" dirty="0">
                <a:solidFill>
                  <a:srgbClr val="373737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373737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개의 주기 존재</a:t>
            </a:r>
            <a:r>
              <a:rPr lang="en-US" altLang="ko-KR" sz="1400" dirty="0">
                <a:solidFill>
                  <a:srgbClr val="373737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373737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각 주기는 </a:t>
            </a:r>
            <a:r>
              <a:rPr lang="en-US" altLang="ko-KR" sz="1400" dirty="0">
                <a:solidFill>
                  <a:srgbClr val="373737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6</a:t>
            </a:r>
            <a:r>
              <a:rPr lang="ko-KR" altLang="en-US" sz="1400" dirty="0">
                <a:solidFill>
                  <a:srgbClr val="373737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 작은 주기로 구성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3D1A9B7-51C2-F7E5-2FA2-9AA76F64B141}"/>
              </a:ext>
            </a:extLst>
          </p:cNvPr>
          <p:cNvSpPr/>
          <p:nvPr/>
        </p:nvSpPr>
        <p:spPr>
          <a:xfrm>
            <a:off x="6483376" y="3906698"/>
            <a:ext cx="1033725" cy="369694"/>
          </a:xfrm>
          <a:prstGeom prst="rect">
            <a:avLst/>
          </a:prstGeom>
          <a:solidFill>
            <a:srgbClr val="A7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OTF" panose="020B0600000101010101"/>
              </a:rPr>
              <a:t>분석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6483375" y="3901342"/>
            <a:ext cx="5438145" cy="369694"/>
          </a:xfrm>
          <a:prstGeom prst="rect">
            <a:avLst/>
          </a:prstGeom>
          <a:noFill/>
          <a:ln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7" name="그룹 86"/>
          <p:cNvGrpSpPr/>
          <p:nvPr/>
        </p:nvGrpSpPr>
        <p:grpSpPr>
          <a:xfrm>
            <a:off x="6483375" y="5233783"/>
            <a:ext cx="5513895" cy="372623"/>
            <a:chOff x="6483375" y="5159937"/>
            <a:chExt cx="5513895" cy="372623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F760C5A-B6C9-B1F6-0E74-CF7B845627CD}"/>
                </a:ext>
              </a:extLst>
            </p:cNvPr>
            <p:cNvSpPr txBox="1"/>
            <p:nvPr/>
          </p:nvSpPr>
          <p:spPr>
            <a:xfrm>
              <a:off x="7514937" y="5186131"/>
              <a:ext cx="4482333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500" b="1" dirty="0" err="1">
                  <a:solidFill>
                    <a:srgbClr val="373737"/>
                  </a:solidFill>
                  <a:latin typeface="나눔스퀘어OTF" panose="020B0600000101010101" pitchFamily="34" charset="-127"/>
                  <a:ea typeface="나눔스퀘어OTF" panose="020B0600000101010101"/>
                </a:rPr>
                <a:t>시계열</a:t>
              </a:r>
              <a:r>
                <a:rPr lang="ko-KR" altLang="en-US" sz="1500" b="1" dirty="0">
                  <a:solidFill>
                    <a:srgbClr val="373737"/>
                  </a:solidFill>
                  <a:latin typeface="나눔스퀘어OTF" panose="020B0600000101010101" pitchFamily="34" charset="-127"/>
                  <a:ea typeface="나눔스퀘어OTF" panose="020B0600000101010101"/>
                </a:rPr>
                <a:t> </a:t>
              </a:r>
              <a:r>
                <a:rPr lang="en-US" altLang="ko-KR" sz="1500" b="1" dirty="0">
                  <a:solidFill>
                    <a:srgbClr val="373737"/>
                  </a:solidFill>
                  <a:latin typeface="나눔스퀘어OTF" panose="020B0600000101010101" pitchFamily="34" charset="-127"/>
                  <a:ea typeface="나눔스퀘어OTF" panose="020B0600000101010101"/>
                </a:rPr>
                <a:t>+ </a:t>
              </a:r>
              <a:r>
                <a:rPr lang="ko-KR" altLang="en-US" sz="1500" b="1" dirty="0">
                  <a:solidFill>
                    <a:srgbClr val="373737"/>
                  </a:solidFill>
                  <a:latin typeface="나눔스퀘어OTF" panose="020B0600000101010101" pitchFamily="34" charset="-127"/>
                  <a:ea typeface="나눔스퀘어OTF" panose="020B0600000101010101"/>
                </a:rPr>
                <a:t>주기성 활용</a:t>
              </a:r>
              <a:endParaRPr lang="en-US" altLang="ko-KR" sz="1500" b="1" dirty="0">
                <a:solidFill>
                  <a:srgbClr val="373737"/>
                </a:solidFill>
                <a:latin typeface="나눔스퀘어OTF" panose="020B0600000101010101" pitchFamily="34" charset="-127"/>
                <a:ea typeface="나눔스퀘어OTF" panose="020B0600000101010101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D33F47E-3F88-75EC-F7EB-B8A10EB9EBC9}"/>
                </a:ext>
              </a:extLst>
            </p:cNvPr>
            <p:cNvSpPr/>
            <p:nvPr/>
          </p:nvSpPr>
          <p:spPr>
            <a:xfrm>
              <a:off x="6483376" y="5162866"/>
              <a:ext cx="1033725" cy="369694"/>
            </a:xfrm>
            <a:prstGeom prst="rect">
              <a:avLst/>
            </a:prstGeom>
            <a:solidFill>
              <a:srgbClr val="FEB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OTF" panose="020B0600000101010101"/>
                </a:rPr>
                <a:t>적용</a:t>
              </a: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6483375" y="5159937"/>
              <a:ext cx="5438145" cy="369694"/>
            </a:xfrm>
            <a:prstGeom prst="rect">
              <a:avLst/>
            </a:prstGeom>
            <a:noFill/>
            <a:ln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354905" y="657629"/>
            <a:ext cx="25098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err="1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대회개요</a:t>
            </a:r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</a:t>
            </a:r>
            <a:r>
              <a:rPr lang="en-US" altLang="ko-KR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Our Approach</a:t>
            </a:r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  <p:grpSp>
        <p:nvGrpSpPr>
          <p:cNvPr id="80" name="그룹 79"/>
          <p:cNvGrpSpPr/>
          <p:nvPr/>
        </p:nvGrpSpPr>
        <p:grpSpPr>
          <a:xfrm>
            <a:off x="8938843" y="4339598"/>
            <a:ext cx="632150" cy="182435"/>
            <a:chOff x="9061604" y="2189895"/>
            <a:chExt cx="632150" cy="182435"/>
          </a:xfrm>
        </p:grpSpPr>
        <p:sp>
          <p:nvSpPr>
            <p:cNvPr id="81" name="이등변 삼각형 80">
              <a:extLst>
                <a:ext uri="{FF2B5EF4-FFF2-40B4-BE49-F238E27FC236}">
                  <a16:creationId xmlns:a16="http://schemas.microsoft.com/office/drawing/2014/main" id="{3518B00F-8972-EE69-3C4D-12423E7BDEEF}"/>
                </a:ext>
              </a:extLst>
            </p:cNvPr>
            <p:cNvSpPr/>
            <p:nvPr/>
          </p:nvSpPr>
          <p:spPr>
            <a:xfrm rot="10800000">
              <a:off x="9061604" y="2189895"/>
              <a:ext cx="632150" cy="182435"/>
            </a:xfrm>
            <a:prstGeom prst="triangle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이등변 삼각형 81">
              <a:extLst>
                <a:ext uri="{FF2B5EF4-FFF2-40B4-BE49-F238E27FC236}">
                  <a16:creationId xmlns:a16="http://schemas.microsoft.com/office/drawing/2014/main" id="{BC53ED21-E4FC-DF84-A77C-8285F95074EA}"/>
                </a:ext>
              </a:extLst>
            </p:cNvPr>
            <p:cNvSpPr/>
            <p:nvPr/>
          </p:nvSpPr>
          <p:spPr>
            <a:xfrm rot="10800000">
              <a:off x="9209764" y="2189895"/>
              <a:ext cx="335831" cy="99830"/>
            </a:xfrm>
            <a:prstGeom prst="triangle">
              <a:avLst/>
            </a:prstGeom>
            <a:solidFill>
              <a:srgbClr val="F2F2F2"/>
            </a:solidFill>
            <a:ln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6483375" y="4567563"/>
            <a:ext cx="5513895" cy="375050"/>
            <a:chOff x="6483375" y="3990426"/>
            <a:chExt cx="5513895" cy="375050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E88D106-14CA-2DE9-B037-ABC98F462434}"/>
                </a:ext>
              </a:extLst>
            </p:cNvPr>
            <p:cNvSpPr txBox="1"/>
            <p:nvPr/>
          </p:nvSpPr>
          <p:spPr>
            <a:xfrm>
              <a:off x="7514937" y="4026741"/>
              <a:ext cx="448233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rgbClr val="373737"/>
                  </a:solidFill>
                  <a:ea typeface="나눔스퀘어OTF" panose="020B0600000101010101"/>
                </a:rPr>
                <a:t>주기성을 띈다는 것은 연속적인 데이터들임을 의미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3D1A9B7-51C2-F7E5-2FA2-9AA76F64B141}"/>
                </a:ext>
              </a:extLst>
            </p:cNvPr>
            <p:cNvSpPr/>
            <p:nvPr/>
          </p:nvSpPr>
          <p:spPr>
            <a:xfrm>
              <a:off x="6483376" y="3995782"/>
              <a:ext cx="1033725" cy="369694"/>
            </a:xfrm>
            <a:prstGeom prst="rect">
              <a:avLst/>
            </a:prstGeom>
            <a:solidFill>
              <a:srgbClr val="A7A7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OTF" panose="020B0600000101010101"/>
                </a:rPr>
                <a:t>검증</a:t>
              </a: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6483375" y="3990426"/>
              <a:ext cx="5438145" cy="369694"/>
            </a:xfrm>
            <a:prstGeom prst="rect">
              <a:avLst/>
            </a:prstGeom>
            <a:noFill/>
            <a:ln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8938843" y="5007103"/>
            <a:ext cx="632150" cy="182435"/>
            <a:chOff x="9061604" y="2189895"/>
            <a:chExt cx="632150" cy="182435"/>
          </a:xfrm>
        </p:grpSpPr>
        <p:sp>
          <p:nvSpPr>
            <p:cNvPr id="94" name="이등변 삼각형 93">
              <a:extLst>
                <a:ext uri="{FF2B5EF4-FFF2-40B4-BE49-F238E27FC236}">
                  <a16:creationId xmlns:a16="http://schemas.microsoft.com/office/drawing/2014/main" id="{3518B00F-8972-EE69-3C4D-12423E7BDEEF}"/>
                </a:ext>
              </a:extLst>
            </p:cNvPr>
            <p:cNvSpPr/>
            <p:nvPr/>
          </p:nvSpPr>
          <p:spPr>
            <a:xfrm rot="10800000">
              <a:off x="9061604" y="2189895"/>
              <a:ext cx="632150" cy="182435"/>
            </a:xfrm>
            <a:prstGeom prst="triangle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이등변 삼각형 94">
              <a:extLst>
                <a:ext uri="{FF2B5EF4-FFF2-40B4-BE49-F238E27FC236}">
                  <a16:creationId xmlns:a16="http://schemas.microsoft.com/office/drawing/2014/main" id="{BC53ED21-E4FC-DF84-A77C-8285F95074EA}"/>
                </a:ext>
              </a:extLst>
            </p:cNvPr>
            <p:cNvSpPr/>
            <p:nvPr/>
          </p:nvSpPr>
          <p:spPr>
            <a:xfrm rot="10800000">
              <a:off x="9209764" y="2189895"/>
              <a:ext cx="335831" cy="99830"/>
            </a:xfrm>
            <a:prstGeom prst="triangle">
              <a:avLst/>
            </a:prstGeom>
            <a:solidFill>
              <a:srgbClr val="F2F2F2"/>
            </a:solidFill>
            <a:ln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ABBF1E09-58A9-3D17-9790-986FE9200DB7}"/>
              </a:ext>
            </a:extLst>
          </p:cNvPr>
          <p:cNvSpPr/>
          <p:nvPr/>
        </p:nvSpPr>
        <p:spPr>
          <a:xfrm>
            <a:off x="486454" y="1469654"/>
            <a:ext cx="120107" cy="383694"/>
          </a:xfrm>
          <a:prstGeom prst="rect">
            <a:avLst/>
          </a:prstGeom>
          <a:solidFill>
            <a:srgbClr val="B22222"/>
          </a:solidFill>
          <a:ln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102963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C71358-0C5D-129B-BB5A-28D5D420812B}"/>
              </a:ext>
            </a:extLst>
          </p:cNvPr>
          <p:cNvSpPr txBox="1"/>
          <p:nvPr/>
        </p:nvSpPr>
        <p:spPr>
          <a:xfrm>
            <a:off x="701361" y="1476835"/>
            <a:ext cx="4062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dirty="0"/>
              <a:t>대표적인 </a:t>
            </a:r>
            <a:r>
              <a:rPr lang="en-US" altLang="ko-KR" dirty="0"/>
              <a:t>15</a:t>
            </a:r>
            <a:r>
              <a:rPr lang="ko-KR" altLang="en-US" dirty="0"/>
              <a:t>개 </a:t>
            </a:r>
            <a:r>
              <a:rPr lang="en-US" altLang="ko-KR" dirty="0"/>
              <a:t>X-feature</a:t>
            </a:r>
            <a:r>
              <a:rPr lang="ko-KR" altLang="en-US" dirty="0"/>
              <a:t>의 </a:t>
            </a:r>
            <a:r>
              <a:rPr lang="ko-KR" altLang="en-US" dirty="0" err="1"/>
              <a:t>산점도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43BCFF-AC9F-7BCF-B2A6-10BF55079D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2" t="737" r="92" b="599"/>
          <a:stretch/>
        </p:blipFill>
        <p:spPr>
          <a:xfrm>
            <a:off x="580482" y="2177011"/>
            <a:ext cx="11031037" cy="405661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65065" y="1068555"/>
            <a:ext cx="7168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</a:t>
            </a:r>
            <a:r>
              <a:rPr lang="ko-KR" altLang="en-US" sz="16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참고</a:t>
            </a:r>
            <a:r>
              <a:rPr lang="en-US" altLang="ko-KR" sz="16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]</a:t>
            </a:r>
            <a:endParaRPr lang="ko-KR" altLang="en-US" sz="1600" dirty="0">
              <a:solidFill>
                <a:srgbClr val="B2222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FA8B5730-D2BE-E54F-A486-963F26DE090E}"/>
              </a:ext>
            </a:extLst>
          </p:cNvPr>
          <p:cNvSpPr txBox="1">
            <a:spLocks/>
          </p:cNvSpPr>
          <p:nvPr/>
        </p:nvSpPr>
        <p:spPr>
          <a:xfrm>
            <a:off x="343293" y="110070"/>
            <a:ext cx="9312336" cy="479451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Intro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kumimoji="0" lang="en-US" altLang="ko-KR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Feature</a:t>
            </a:r>
            <a:r>
              <a:rPr kumimoji="0" lang="en-US" altLang="ko-KR" b="0" i="0" u="none" strike="noStrike" kern="1200" cap="none" spc="0" normalizeH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Engineering</a:t>
            </a: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kumimoji="0" lang="en-US" altLang="ko-KR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Validation </a:t>
            </a:r>
            <a:r>
              <a:rPr lang="ko-KR" altLang="en-US" b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en-US" altLang="ko-KR" b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Modeling      Outro</a:t>
            </a:r>
            <a:endParaRPr kumimoji="0" lang="ko-KR" altLang="en-US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5D32CB9-0B7E-9847-ABDE-12D7AEBD270F}"/>
              </a:ext>
            </a:extLst>
          </p:cNvPr>
          <p:cNvCxnSpPr>
            <a:cxnSpLocks/>
          </p:cNvCxnSpPr>
          <p:nvPr/>
        </p:nvCxnSpPr>
        <p:spPr>
          <a:xfrm>
            <a:off x="365065" y="543094"/>
            <a:ext cx="673958" cy="0"/>
          </a:xfrm>
          <a:prstGeom prst="line">
            <a:avLst/>
          </a:prstGeom>
          <a:ln w="25400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54905" y="657629"/>
            <a:ext cx="25098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err="1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대회개요</a:t>
            </a:r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</a:t>
            </a:r>
            <a:r>
              <a:rPr lang="en-US" altLang="ko-KR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Our Approach</a:t>
            </a:r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1E5BCD-DD3B-3827-FFEB-ED5F9D38323C}"/>
              </a:ext>
            </a:extLst>
          </p:cNvPr>
          <p:cNvSpPr/>
          <p:nvPr/>
        </p:nvSpPr>
        <p:spPr>
          <a:xfrm>
            <a:off x="486454" y="1469654"/>
            <a:ext cx="120107" cy="383694"/>
          </a:xfrm>
          <a:prstGeom prst="rect">
            <a:avLst/>
          </a:prstGeom>
          <a:solidFill>
            <a:srgbClr val="B22222"/>
          </a:solidFill>
          <a:ln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403716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25096" y="1795955"/>
            <a:ext cx="4606665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6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34" b="0" i="0" u="none" strike="noStrike" kern="1200" cap="none" spc="0" normalizeH="0" baseline="0" noProof="0" dirty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Calibri"/>
                <a:ea typeface="Nanum Gothic Regular"/>
                <a:cs typeface="+mn-cs"/>
              </a:rPr>
              <a:t>Contents</a:t>
            </a:r>
          </a:p>
        </p:txBody>
      </p:sp>
      <p:sp>
        <p:nvSpPr>
          <p:cNvPr id="5" name="AutoShape 5"/>
          <p:cNvSpPr/>
          <p:nvPr/>
        </p:nvSpPr>
        <p:spPr>
          <a:xfrm>
            <a:off x="6373943" y="1246914"/>
            <a:ext cx="5132257" cy="0"/>
          </a:xfrm>
          <a:prstGeom prst="line">
            <a:avLst/>
          </a:prstGeom>
          <a:ln w="9525" cap="rnd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6373943" y="5604736"/>
            <a:ext cx="5132257" cy="0"/>
          </a:xfrm>
          <a:prstGeom prst="line">
            <a:avLst/>
          </a:prstGeom>
          <a:ln w="9525" cap="rnd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B1B3213E-C38D-6FA0-2334-1093D07A3E68}"/>
              </a:ext>
            </a:extLst>
          </p:cNvPr>
          <p:cNvSpPr txBox="1"/>
          <p:nvPr/>
        </p:nvSpPr>
        <p:spPr>
          <a:xfrm>
            <a:off x="6557765" y="2047574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Nanum Gothic Regular Bold"/>
                <a:ea typeface="+mn-ea"/>
                <a:cs typeface="+mn-cs"/>
              </a:rPr>
              <a:t>01</a:t>
            </a: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AA21566E-E26B-B533-A9F4-BD73BA70FEE6}"/>
              </a:ext>
            </a:extLst>
          </p:cNvPr>
          <p:cNvSpPr txBox="1"/>
          <p:nvPr/>
        </p:nvSpPr>
        <p:spPr>
          <a:xfrm>
            <a:off x="6572151" y="2637702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Nanum Gothic Regular Bold"/>
                <a:ea typeface="+mn-ea"/>
                <a:cs typeface="+mn-cs"/>
              </a:rPr>
              <a:t>02</a:t>
            </a: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2F617CFD-90A6-61C3-4F65-151E4576393D}"/>
              </a:ext>
            </a:extLst>
          </p:cNvPr>
          <p:cNvSpPr txBox="1"/>
          <p:nvPr/>
        </p:nvSpPr>
        <p:spPr>
          <a:xfrm>
            <a:off x="6572151" y="3309984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Nanum Gothic Regular Bold"/>
                <a:ea typeface="+mn-ea"/>
                <a:cs typeface="+mn-cs"/>
              </a:rPr>
              <a:t>03</a:t>
            </a: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444F633B-C751-8EC2-EE78-8F9D226DA761}"/>
              </a:ext>
            </a:extLst>
          </p:cNvPr>
          <p:cNvSpPr txBox="1"/>
          <p:nvPr/>
        </p:nvSpPr>
        <p:spPr>
          <a:xfrm>
            <a:off x="6575779" y="3968538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Nanum Gothic Regular Bold"/>
                <a:ea typeface="+mn-ea"/>
                <a:cs typeface="+mn-cs"/>
              </a:rPr>
              <a:t>04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908ED6F7-7AED-42C7-B672-BE0DFB08C70F}"/>
              </a:ext>
            </a:extLst>
          </p:cNvPr>
          <p:cNvSpPr txBox="1"/>
          <p:nvPr/>
        </p:nvSpPr>
        <p:spPr>
          <a:xfrm>
            <a:off x="6572151" y="4558666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Nanum Gothic Regular Bold"/>
                <a:ea typeface="+mn-ea"/>
                <a:cs typeface="+mn-cs"/>
              </a:rPr>
              <a:t>05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F9F7C11-CA00-855B-77F7-F43AD0CF72A0}"/>
              </a:ext>
            </a:extLst>
          </p:cNvPr>
          <p:cNvSpPr/>
          <p:nvPr/>
        </p:nvSpPr>
        <p:spPr>
          <a:xfrm>
            <a:off x="1122688" y="1795955"/>
            <a:ext cx="176405" cy="820737"/>
          </a:xfrm>
          <a:prstGeom prst="rect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이등변 삼각형 2"/>
          <p:cNvSpPr/>
          <p:nvPr/>
        </p:nvSpPr>
        <p:spPr>
          <a:xfrm rot="5400000">
            <a:off x="5946314" y="2694358"/>
            <a:ext cx="507969" cy="194464"/>
          </a:xfrm>
          <a:prstGeom prst="triangle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DA8F0D-6C64-8296-2FD6-53E7F6009489}"/>
              </a:ext>
            </a:extLst>
          </p:cNvPr>
          <p:cNvSpPr txBox="1"/>
          <p:nvPr/>
        </p:nvSpPr>
        <p:spPr>
          <a:xfrm>
            <a:off x="7366000" y="1960629"/>
            <a:ext cx="3505200" cy="3046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Intro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2000" dirty="0">
              <a:solidFill>
                <a:srgbClr val="373737"/>
              </a:solidFill>
              <a:latin typeface="Calibri" panose="020F0502020204030204" pitchFamily="34" charset="0"/>
              <a:ea typeface="나눔스퀘어라운드 Bold" panose="020B0600000101010101" pitchFamily="50" charset="-127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Feature Engineering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2133" dirty="0">
              <a:solidFill>
                <a:srgbClr val="373737"/>
              </a:solidFill>
              <a:latin typeface="Calibri" panose="020F0502020204030204" pitchFamily="34" charset="0"/>
              <a:ea typeface="나눔스퀘어라운드 Bold" panose="020B0600000101010101" pitchFamily="50" charset="-127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Validation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2133" dirty="0">
              <a:solidFill>
                <a:srgbClr val="373737"/>
              </a:solidFill>
              <a:latin typeface="Calibri" panose="020F0502020204030204" pitchFamily="34" charset="0"/>
              <a:ea typeface="나눔스퀘어라운드 Bold" panose="020B0600000101010101" pitchFamily="50" charset="-127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Modeling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1600" dirty="0">
              <a:solidFill>
                <a:srgbClr val="373737"/>
              </a:solidFill>
              <a:latin typeface="Calibri" panose="020F0502020204030204" pitchFamily="34" charset="0"/>
              <a:ea typeface="나눔스퀘어라운드 Bold" panose="020B0600000101010101" pitchFamily="50" charset="-127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Outro</a:t>
            </a:r>
          </a:p>
        </p:txBody>
      </p:sp>
    </p:spTree>
    <p:extLst>
      <p:ext uri="{BB962C8B-B14F-4D97-AF65-F5344CB8AC3E}">
        <p14:creationId xmlns:p14="http://schemas.microsoft.com/office/powerpoint/2010/main" val="1075652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5">
            <a:extLst>
              <a:ext uri="{FF2B5EF4-FFF2-40B4-BE49-F238E27FC236}">
                <a16:creationId xmlns:a16="http://schemas.microsoft.com/office/drawing/2014/main" id="{FA8B5730-D2BE-E54F-A486-963F26DE090E}"/>
              </a:ext>
            </a:extLst>
          </p:cNvPr>
          <p:cNvSpPr txBox="1">
            <a:spLocks/>
          </p:cNvSpPr>
          <p:nvPr/>
        </p:nvSpPr>
        <p:spPr>
          <a:xfrm>
            <a:off x="343293" y="110070"/>
            <a:ext cx="9312336" cy="479451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Intro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Feature Engineering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Validation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Modeling      Outro</a:t>
            </a:r>
            <a:endParaRPr kumimoji="0" lang="ko-KR" altLang="en-US" sz="18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cxnSp>
        <p:nvCxnSpPr>
          <p:cNvPr id="33" name="직선 연결선 13">
            <a:extLst>
              <a:ext uri="{FF2B5EF4-FFF2-40B4-BE49-F238E27FC236}">
                <a16:creationId xmlns:a16="http://schemas.microsoft.com/office/drawing/2014/main" id="{D5D32CB9-0B7E-9847-ABDE-12D7AEBD270F}"/>
              </a:ext>
            </a:extLst>
          </p:cNvPr>
          <p:cNvCxnSpPr>
            <a:cxnSpLocks/>
          </p:cNvCxnSpPr>
          <p:nvPr/>
        </p:nvCxnSpPr>
        <p:spPr>
          <a:xfrm>
            <a:off x="1327725" y="543094"/>
            <a:ext cx="2327335" cy="0"/>
          </a:xfrm>
          <a:prstGeom prst="line">
            <a:avLst/>
          </a:prstGeom>
          <a:ln w="25400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238153" y="657629"/>
            <a:ext cx="40039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Moving_Avg&amp;median</a:t>
            </a:r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</a:t>
            </a:r>
            <a:r>
              <a:rPr lang="en-US" altLang="ko-KR" sz="1300" dirty="0" err="1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KalmanFilter</a:t>
            </a:r>
            <a:r>
              <a:rPr lang="en-US" altLang="ko-KR" sz="1300" dirty="0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Etc. </a:t>
            </a:r>
            <a:endParaRPr lang="ko-KR" altLang="en-US" sz="1300" dirty="0">
              <a:solidFill>
                <a:srgbClr val="B2222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8C79E3-FA6D-DFE8-91E4-2885A5FE9C1C}"/>
              </a:ext>
            </a:extLst>
          </p:cNvPr>
          <p:cNvSpPr txBox="1"/>
          <p:nvPr/>
        </p:nvSpPr>
        <p:spPr>
          <a:xfrm>
            <a:off x="721938" y="1476835"/>
            <a:ext cx="528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dirty="0"/>
              <a:t>Problem</a:t>
            </a:r>
            <a:endParaRPr lang="ko-KR" altLang="en-US" dirty="0"/>
          </a:p>
        </p:txBody>
      </p:sp>
      <p:sp>
        <p:nvSpPr>
          <p:cNvPr id="37" name="이등변 삼각형 36"/>
          <p:cNvSpPr/>
          <p:nvPr/>
        </p:nvSpPr>
        <p:spPr>
          <a:xfrm rot="5400000">
            <a:off x="4730055" y="4510278"/>
            <a:ext cx="1006997" cy="254643"/>
          </a:xfrm>
          <a:prstGeom prst="triangle">
            <a:avLst/>
          </a:prstGeom>
          <a:solidFill>
            <a:srgbClr val="9A9A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52" y="2784197"/>
            <a:ext cx="5409956" cy="2375100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>
          <a:xfrm>
            <a:off x="606561" y="2777869"/>
            <a:ext cx="5560347" cy="1227780"/>
          </a:xfrm>
          <a:prstGeom prst="ellipse">
            <a:avLst/>
          </a:prstGeom>
          <a:solidFill>
            <a:srgbClr val="FEB930">
              <a:alpha val="26000"/>
            </a:srgbClr>
          </a:solidFill>
          <a:ln>
            <a:solidFill>
              <a:srgbClr val="FEB9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606561" y="4428215"/>
            <a:ext cx="5560347" cy="465992"/>
          </a:xfrm>
          <a:prstGeom prst="ellipse">
            <a:avLst/>
          </a:prstGeom>
          <a:solidFill>
            <a:srgbClr val="FEB930">
              <a:alpha val="26000"/>
            </a:srgbClr>
          </a:solidFill>
          <a:ln>
            <a:solidFill>
              <a:srgbClr val="FEB9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8C79E3-FA6D-DFE8-91E4-2885A5FE9C1C}"/>
              </a:ext>
            </a:extLst>
          </p:cNvPr>
          <p:cNvSpPr txBox="1"/>
          <p:nvPr/>
        </p:nvSpPr>
        <p:spPr>
          <a:xfrm>
            <a:off x="6969705" y="1476835"/>
            <a:ext cx="408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dirty="0"/>
              <a:t>Hypothesis &amp; Insight</a:t>
            </a:r>
            <a:endParaRPr lang="ko-KR" altLang="en-US" dirty="0"/>
          </a:p>
        </p:txBody>
      </p:sp>
      <p:sp>
        <p:nvSpPr>
          <p:cNvPr id="44" name="직사각형 43"/>
          <p:cNvSpPr/>
          <p:nvPr/>
        </p:nvSpPr>
        <p:spPr>
          <a:xfrm>
            <a:off x="6934058" y="2565944"/>
            <a:ext cx="4642124" cy="1895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시계열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데이터 특징 활용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튀는 값은 공정 과정 중 발생한 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오차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로 생각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측정값의 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분산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을 낮춘다면 더욱 정확한          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    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예측 가능할 것임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  <a:p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405465" y="5601216"/>
            <a:ext cx="23213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373737"/>
                </a:solidFill>
                <a:ea typeface="나눔스퀘어OTF" panose="020B0600000101010101"/>
              </a:rPr>
              <a:t>값이 튀는 값이 존재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7142240" y="5278050"/>
            <a:ext cx="4163650" cy="646331"/>
          </a:xfrm>
          <a:prstGeom prst="rect">
            <a:avLst/>
          </a:prstGeom>
          <a:solidFill>
            <a:srgbClr val="FEB930"/>
          </a:solidFill>
        </p:spPr>
        <p:txBody>
          <a:bodyPr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측정 데이터의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분산을 줄이기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위해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 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이동 평균값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이동 중앙값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이용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6" name="이등변 삼각형 45">
            <a:extLst>
              <a:ext uri="{FF2B5EF4-FFF2-40B4-BE49-F238E27FC236}">
                <a16:creationId xmlns:a16="http://schemas.microsoft.com/office/drawing/2014/main" id="{3518B00F-8972-EE69-3C4D-12423E7BDEEF}"/>
              </a:ext>
            </a:extLst>
          </p:cNvPr>
          <p:cNvSpPr/>
          <p:nvPr/>
        </p:nvSpPr>
        <p:spPr>
          <a:xfrm rot="10800000">
            <a:off x="8761300" y="4461848"/>
            <a:ext cx="925531" cy="242822"/>
          </a:xfrm>
          <a:prstGeom prst="triangle">
            <a:avLst/>
          </a:prstGeom>
          <a:solidFill>
            <a:srgbClr val="9A9A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74CE0A-7D27-7094-F2E0-AFC2C76880A5}"/>
              </a:ext>
            </a:extLst>
          </p:cNvPr>
          <p:cNvSpPr/>
          <p:nvPr/>
        </p:nvSpPr>
        <p:spPr>
          <a:xfrm>
            <a:off x="486454" y="1469654"/>
            <a:ext cx="120107" cy="383694"/>
          </a:xfrm>
          <a:prstGeom prst="rect">
            <a:avLst/>
          </a:prstGeom>
          <a:solidFill>
            <a:srgbClr val="B22222"/>
          </a:solidFill>
          <a:ln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F2601-D9C9-EEC3-77FE-7BC3C6F0FBE5}"/>
              </a:ext>
            </a:extLst>
          </p:cNvPr>
          <p:cNvSpPr/>
          <p:nvPr/>
        </p:nvSpPr>
        <p:spPr>
          <a:xfrm>
            <a:off x="6679575" y="1469654"/>
            <a:ext cx="120107" cy="383694"/>
          </a:xfrm>
          <a:prstGeom prst="rect">
            <a:avLst/>
          </a:prstGeom>
          <a:solidFill>
            <a:srgbClr val="B22222"/>
          </a:solidFill>
          <a:ln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FECF19-15A4-CF17-4946-C4F74E776F6E}"/>
              </a:ext>
            </a:extLst>
          </p:cNvPr>
          <p:cNvSpPr/>
          <p:nvPr/>
        </p:nvSpPr>
        <p:spPr>
          <a:xfrm>
            <a:off x="1707486" y="2302361"/>
            <a:ext cx="33987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rgbClr val="373737"/>
                </a:solidFill>
                <a:ea typeface="나눔스퀘어OTF" panose="020B0600000101010101"/>
              </a:rPr>
              <a:t>&lt; X_09 Index </a:t>
            </a:r>
            <a:r>
              <a:rPr lang="ko-KR" altLang="en-US" sz="1600" dirty="0">
                <a:solidFill>
                  <a:srgbClr val="373737"/>
                </a:solidFill>
                <a:ea typeface="나눔스퀘어OTF" panose="020B0600000101010101"/>
              </a:rPr>
              <a:t>기준 </a:t>
            </a:r>
            <a:r>
              <a:rPr lang="en-US" altLang="ko-KR" sz="1600" dirty="0" err="1">
                <a:solidFill>
                  <a:srgbClr val="373737"/>
                </a:solidFill>
                <a:ea typeface="나눔스퀘어OTF" panose="020B0600000101010101"/>
              </a:rPr>
              <a:t>Lineplot</a:t>
            </a:r>
            <a:r>
              <a:rPr lang="en-US" altLang="ko-KR" sz="1600" dirty="0">
                <a:solidFill>
                  <a:srgbClr val="373737"/>
                </a:solidFill>
                <a:ea typeface="나눔스퀘어OTF" panose="020B0600000101010101"/>
              </a:rPr>
              <a:t> &gt;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56629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5">
            <a:extLst>
              <a:ext uri="{FF2B5EF4-FFF2-40B4-BE49-F238E27FC236}">
                <a16:creationId xmlns:a16="http://schemas.microsoft.com/office/drawing/2014/main" id="{FA8B5730-D2BE-E54F-A486-963F26DE090E}"/>
              </a:ext>
            </a:extLst>
          </p:cNvPr>
          <p:cNvSpPr txBox="1">
            <a:spLocks/>
          </p:cNvSpPr>
          <p:nvPr/>
        </p:nvSpPr>
        <p:spPr>
          <a:xfrm>
            <a:off x="343293" y="110070"/>
            <a:ext cx="9312336" cy="479451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Intro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Feature Engineering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Validation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Modeling      Outro</a:t>
            </a:r>
            <a:endParaRPr kumimoji="0" lang="ko-KR" altLang="en-US" sz="18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cxnSp>
        <p:nvCxnSpPr>
          <p:cNvPr id="33" name="직선 연결선 13">
            <a:extLst>
              <a:ext uri="{FF2B5EF4-FFF2-40B4-BE49-F238E27FC236}">
                <a16:creationId xmlns:a16="http://schemas.microsoft.com/office/drawing/2014/main" id="{D5D32CB9-0B7E-9847-ABDE-12D7AEBD270F}"/>
              </a:ext>
            </a:extLst>
          </p:cNvPr>
          <p:cNvCxnSpPr>
            <a:cxnSpLocks/>
          </p:cNvCxnSpPr>
          <p:nvPr/>
        </p:nvCxnSpPr>
        <p:spPr>
          <a:xfrm>
            <a:off x="1327725" y="543094"/>
            <a:ext cx="2327335" cy="0"/>
          </a:xfrm>
          <a:prstGeom prst="line">
            <a:avLst/>
          </a:prstGeom>
          <a:ln w="25400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238153" y="657629"/>
            <a:ext cx="40039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Moving_Avg&amp;median</a:t>
            </a:r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</a:t>
            </a:r>
            <a:r>
              <a:rPr lang="en-US" altLang="ko-KR" sz="1300" dirty="0" err="1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KalmanFilter</a:t>
            </a:r>
            <a:r>
              <a:rPr lang="en-US" altLang="ko-KR" sz="1300" dirty="0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Etc. </a:t>
            </a:r>
            <a:endParaRPr lang="ko-KR" altLang="en-US" sz="1300" dirty="0">
              <a:solidFill>
                <a:srgbClr val="B2222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2205E752-E695-3CDF-B350-115B4B865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946" y="1568609"/>
            <a:ext cx="5689600" cy="193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아래쪽 화살표 18">
            <a:extLst>
              <a:ext uri="{FF2B5EF4-FFF2-40B4-BE49-F238E27FC236}">
                <a16:creationId xmlns:a16="http://schemas.microsoft.com/office/drawing/2014/main" id="{B42635B1-13C4-9034-7F5B-9C2E33AD867C}"/>
              </a:ext>
            </a:extLst>
          </p:cNvPr>
          <p:cNvSpPr/>
          <p:nvPr/>
        </p:nvSpPr>
        <p:spPr>
          <a:xfrm rot="16200000">
            <a:off x="4772531" y="2187917"/>
            <a:ext cx="1125252" cy="738907"/>
          </a:xfrm>
          <a:prstGeom prst="downArrow">
            <a:avLst/>
          </a:prstGeom>
          <a:solidFill>
            <a:srgbClr val="ADA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8C79E3-FA6D-DFE8-91E4-2885A5FE9C1C}"/>
              </a:ext>
            </a:extLst>
          </p:cNvPr>
          <p:cNvSpPr txBox="1"/>
          <p:nvPr/>
        </p:nvSpPr>
        <p:spPr>
          <a:xfrm>
            <a:off x="770364" y="1470893"/>
            <a:ext cx="147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dirty="0"/>
              <a:t>이동 평균값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8C79E3-FA6D-DFE8-91E4-2885A5FE9C1C}"/>
              </a:ext>
            </a:extLst>
          </p:cNvPr>
          <p:cNvSpPr txBox="1"/>
          <p:nvPr/>
        </p:nvSpPr>
        <p:spPr>
          <a:xfrm>
            <a:off x="770364" y="3943568"/>
            <a:ext cx="147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dirty="0"/>
              <a:t>이동 중앙값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70364" y="1951837"/>
            <a:ext cx="3945082" cy="708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크기의 부분 집합을 연속적으로 이동하며 산출한 평균  </a:t>
            </a:r>
            <a:endParaRPr lang="ko-KR" altLang="en-US" sz="1600" dirty="0"/>
          </a:p>
        </p:txBody>
      </p:sp>
      <p:sp>
        <p:nvSpPr>
          <p:cNvPr id="28" name="직사각형 27"/>
          <p:cNvSpPr/>
          <p:nvPr/>
        </p:nvSpPr>
        <p:spPr>
          <a:xfrm>
            <a:off x="865614" y="5450188"/>
            <a:ext cx="39450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튀는 값 보정</a:t>
            </a:r>
            <a:endParaRPr lang="ko-KR" altLang="en-US" sz="1600" dirty="0"/>
          </a:p>
        </p:txBody>
      </p:sp>
      <p:sp>
        <p:nvSpPr>
          <p:cNvPr id="29" name="아래쪽 화살표 28">
            <a:extLst>
              <a:ext uri="{FF2B5EF4-FFF2-40B4-BE49-F238E27FC236}">
                <a16:creationId xmlns:a16="http://schemas.microsoft.com/office/drawing/2014/main" id="{B42635B1-13C4-9034-7F5B-9C2E33AD867C}"/>
              </a:ext>
            </a:extLst>
          </p:cNvPr>
          <p:cNvSpPr/>
          <p:nvPr/>
        </p:nvSpPr>
        <p:spPr>
          <a:xfrm rot="16200000">
            <a:off x="4772531" y="4728536"/>
            <a:ext cx="1125252" cy="738906"/>
          </a:xfrm>
          <a:prstGeom prst="downArrow">
            <a:avLst/>
          </a:prstGeom>
          <a:solidFill>
            <a:srgbClr val="ADA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946" y="4128234"/>
            <a:ext cx="5689600" cy="1930326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865614" y="2808082"/>
            <a:ext cx="39450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인덱스 순서에 따른 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추세 반영</a:t>
            </a:r>
            <a:endParaRPr lang="ko-KR" altLang="en-US" sz="1600" b="1" dirty="0"/>
          </a:p>
        </p:txBody>
      </p:sp>
      <p:sp>
        <p:nvSpPr>
          <p:cNvPr id="45" name="직사각형 44"/>
          <p:cNvSpPr/>
          <p:nvPr/>
        </p:nvSpPr>
        <p:spPr>
          <a:xfrm>
            <a:off x="770364" y="4527216"/>
            <a:ext cx="3945082" cy="708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크기의 부분 집합을 연속적으로 이동하며 산출한 중앙값  </a:t>
            </a:r>
            <a:endParaRPr lang="ko-KR" altLang="en-US" sz="16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031394-49CA-43E7-F83B-42CAE0A36B07}"/>
              </a:ext>
            </a:extLst>
          </p:cNvPr>
          <p:cNvSpPr/>
          <p:nvPr/>
        </p:nvSpPr>
        <p:spPr>
          <a:xfrm>
            <a:off x="486454" y="1469654"/>
            <a:ext cx="120107" cy="383694"/>
          </a:xfrm>
          <a:prstGeom prst="rect">
            <a:avLst/>
          </a:prstGeom>
          <a:solidFill>
            <a:srgbClr val="B22222"/>
          </a:solidFill>
          <a:ln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3CF4630-8527-B489-C6DF-EC99F8AD53BB}"/>
              </a:ext>
            </a:extLst>
          </p:cNvPr>
          <p:cNvSpPr/>
          <p:nvPr/>
        </p:nvSpPr>
        <p:spPr>
          <a:xfrm>
            <a:off x="486454" y="3936387"/>
            <a:ext cx="120107" cy="383694"/>
          </a:xfrm>
          <a:prstGeom prst="rect">
            <a:avLst/>
          </a:prstGeom>
          <a:solidFill>
            <a:srgbClr val="B22222"/>
          </a:solidFill>
          <a:ln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34BBDCAF-9753-A373-3B06-4B1E1BD02BB9}"/>
              </a:ext>
            </a:extLst>
          </p:cNvPr>
          <p:cNvSpPr/>
          <p:nvPr/>
        </p:nvSpPr>
        <p:spPr>
          <a:xfrm rot="5400000">
            <a:off x="692799" y="2883115"/>
            <a:ext cx="275237" cy="145329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9678E05D-7F54-E67C-4557-45CD0CBE88A5}"/>
              </a:ext>
            </a:extLst>
          </p:cNvPr>
          <p:cNvSpPr/>
          <p:nvPr/>
        </p:nvSpPr>
        <p:spPr>
          <a:xfrm rot="5400000">
            <a:off x="692799" y="5546801"/>
            <a:ext cx="275237" cy="145329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595E0A-0B7D-7EA1-B073-CCB8A1A09D11}"/>
              </a:ext>
            </a:extLst>
          </p:cNvPr>
          <p:cNvSpPr txBox="1"/>
          <p:nvPr/>
        </p:nvSpPr>
        <p:spPr>
          <a:xfrm>
            <a:off x="4710929" y="2447586"/>
            <a:ext cx="11493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ea typeface="나눔스퀘어" panose="020B0600000101010101" pitchFamily="50" charset="-127"/>
              </a:rPr>
              <a:t>적용결과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6E12AA-9D7C-3994-E409-E67AD548B9DD}"/>
              </a:ext>
            </a:extLst>
          </p:cNvPr>
          <p:cNvSpPr txBox="1"/>
          <p:nvPr/>
        </p:nvSpPr>
        <p:spPr>
          <a:xfrm>
            <a:off x="4710929" y="4964045"/>
            <a:ext cx="11493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ea typeface="나눔스퀘어" panose="020B0600000101010101" pitchFamily="50" charset="-127"/>
              </a:rPr>
              <a:t>적용결과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61123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229960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2" name="개체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FA8B5730-D2BE-E54F-A486-963F26DE090E}"/>
              </a:ext>
            </a:extLst>
          </p:cNvPr>
          <p:cNvSpPr txBox="1">
            <a:spLocks/>
          </p:cNvSpPr>
          <p:nvPr/>
        </p:nvSpPr>
        <p:spPr>
          <a:xfrm>
            <a:off x="343293" y="110070"/>
            <a:ext cx="9312336" cy="479451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Intro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Feature Engineering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Validation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Modeling      Outro</a:t>
            </a:r>
            <a:endParaRPr kumimoji="0" lang="ko-KR" altLang="en-US" sz="18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cxnSp>
        <p:nvCxnSpPr>
          <p:cNvPr id="21" name="직선 연결선 13">
            <a:extLst>
              <a:ext uri="{FF2B5EF4-FFF2-40B4-BE49-F238E27FC236}">
                <a16:creationId xmlns:a16="http://schemas.microsoft.com/office/drawing/2014/main" id="{D5D32CB9-0B7E-9847-ABDE-12D7AEBD270F}"/>
              </a:ext>
            </a:extLst>
          </p:cNvPr>
          <p:cNvCxnSpPr>
            <a:cxnSpLocks/>
          </p:cNvCxnSpPr>
          <p:nvPr/>
        </p:nvCxnSpPr>
        <p:spPr>
          <a:xfrm>
            <a:off x="1333062" y="543094"/>
            <a:ext cx="2327335" cy="0"/>
          </a:xfrm>
          <a:prstGeom prst="line">
            <a:avLst/>
          </a:prstGeom>
          <a:ln w="25400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43490" y="657629"/>
            <a:ext cx="40039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Moving_Avg&amp;median</a:t>
            </a:r>
            <a:r>
              <a:rPr lang="ko-KR" altLang="en-US" sz="1300" dirty="0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en-US" altLang="ko-KR" sz="1300" dirty="0" err="1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KalmanFilter</a:t>
            </a:r>
            <a:r>
              <a:rPr lang="en-US" altLang="ko-KR" sz="1300" dirty="0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Etc. </a:t>
            </a:r>
            <a:endParaRPr lang="ko-KR" altLang="en-US" sz="1300" dirty="0">
              <a:solidFill>
                <a:srgbClr val="B2222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173" y="3026765"/>
            <a:ext cx="2918645" cy="115289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7077324" y="6580498"/>
            <a:ext cx="51146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1) PACF : </a:t>
            </a:r>
            <a:r>
              <a:rPr lang="ko-KR" altLang="en-US" sz="1050" dirty="0" err="1"/>
              <a:t>자기상관성</a:t>
            </a:r>
            <a:r>
              <a:rPr lang="en-US" altLang="ko-KR" sz="1050" dirty="0"/>
              <a:t>(</a:t>
            </a:r>
            <a:r>
              <a:rPr lang="ko-KR" altLang="en-US" sz="1050" dirty="0"/>
              <a:t>과거 데이터와의 상관관계</a:t>
            </a:r>
            <a:r>
              <a:rPr lang="en-US" altLang="ko-KR" sz="1050" dirty="0"/>
              <a:t>), 1</a:t>
            </a:r>
            <a:r>
              <a:rPr lang="ko-KR" altLang="en-US" sz="1050" dirty="0"/>
              <a:t>에 가까울수록 상관관계 높음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75738" y="4533729"/>
            <a:ext cx="37095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1400" dirty="0"/>
              <a:t>PACF</a:t>
            </a:r>
            <a:r>
              <a:rPr lang="en-US" altLang="ko-KR" sz="1400" baseline="30000" dirty="0"/>
              <a:t>1)</a:t>
            </a:r>
            <a:r>
              <a:rPr lang="en-US" altLang="ko-KR" sz="1400" dirty="0"/>
              <a:t> </a:t>
            </a:r>
            <a:r>
              <a:rPr lang="ko-KR" altLang="en-US" sz="1400" dirty="0"/>
              <a:t>결과 </a:t>
            </a:r>
            <a:r>
              <a:rPr lang="ko-KR" altLang="en-US" sz="1400" dirty="0" err="1"/>
              <a:t>이전값과의</a:t>
            </a:r>
            <a:r>
              <a:rPr lang="en-US" altLang="ko-KR" sz="1400" dirty="0"/>
              <a:t> </a:t>
            </a:r>
            <a:r>
              <a:rPr lang="ko-KR" altLang="en-US" sz="1400" dirty="0"/>
              <a:t>상관성 존재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288495" y="2349527"/>
            <a:ext cx="188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자기상관성</a:t>
            </a:r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8740975" y="2349527"/>
            <a:ext cx="24529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측정 오차 보정 필요</a:t>
            </a:r>
            <a:endParaRPr lang="ko-KR" altLang="en-US" dirty="0"/>
          </a:p>
        </p:txBody>
      </p:sp>
      <p:sp>
        <p:nvSpPr>
          <p:cNvPr id="48" name="십자형 47"/>
          <p:cNvSpPr/>
          <p:nvPr/>
        </p:nvSpPr>
        <p:spPr>
          <a:xfrm>
            <a:off x="3985252" y="3519845"/>
            <a:ext cx="392434" cy="392434"/>
          </a:xfrm>
          <a:prstGeom prst="plus">
            <a:avLst>
              <a:gd name="adj" fmla="val 4037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다리꼴 48"/>
          <p:cNvSpPr/>
          <p:nvPr/>
        </p:nvSpPr>
        <p:spPr>
          <a:xfrm rot="10800000">
            <a:off x="1895116" y="5013168"/>
            <a:ext cx="8401768" cy="835699"/>
          </a:xfrm>
          <a:prstGeom prst="trapezoid">
            <a:avLst>
              <a:gd name="adj" fmla="val 251597"/>
            </a:avLst>
          </a:prstGeom>
          <a:gradFill>
            <a:gsLst>
              <a:gs pos="100000">
                <a:srgbClr val="F2F2F2"/>
              </a:gs>
              <a:gs pos="0">
                <a:srgbClr val="FEB93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3898466" y="5928586"/>
            <a:ext cx="46147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1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Kalman</a:t>
            </a:r>
            <a:r>
              <a:rPr lang="en-US" altLang="ko-KR" sz="2000" b="1" i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Filter </a:t>
            </a:r>
            <a:r>
              <a:rPr lang="ko-KR" altLang="en-US" sz="2000" b="1" i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활용</a:t>
            </a:r>
            <a:endParaRPr lang="en-US" altLang="ko-KR" sz="2000" b="1" i="1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460914" y="1444789"/>
            <a:ext cx="865333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측정값은 공정 과정 중 공구의 마모 혹은 공정 세팅 등으로 인해 이전 값에 영향을 받을 것임</a:t>
            </a:r>
            <a:endParaRPr lang="ko-KR" altLang="en-US" sz="1600" dirty="0"/>
          </a:p>
        </p:txBody>
      </p:sp>
      <p:sp>
        <p:nvSpPr>
          <p:cNvPr id="51" name="직사각형 50"/>
          <p:cNvSpPr/>
          <p:nvPr/>
        </p:nvSpPr>
        <p:spPr>
          <a:xfrm>
            <a:off x="1811573" y="1453617"/>
            <a:ext cx="649341" cy="320897"/>
          </a:xfrm>
          <a:prstGeom prst="rect">
            <a:avLst/>
          </a:prstGeom>
          <a:solidFill>
            <a:srgbClr val="B6B6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가설</a:t>
            </a:r>
            <a:endParaRPr lang="ko-KR" altLang="en-US" b="1" dirty="0">
              <a:solidFill>
                <a:schemeClr val="tx1"/>
              </a:solidFill>
              <a:latin typeface="나눔스퀘어OTF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66594" y="2175920"/>
            <a:ext cx="3327802" cy="2891988"/>
          </a:xfrm>
          <a:prstGeom prst="rect">
            <a:avLst/>
          </a:prstGeom>
          <a:noFill/>
          <a:ln w="12700">
            <a:solidFill>
              <a:srgbClr val="B9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8309464" y="2175920"/>
            <a:ext cx="3315942" cy="2891988"/>
          </a:xfrm>
          <a:prstGeom prst="rect">
            <a:avLst/>
          </a:prstGeom>
          <a:noFill/>
          <a:ln w="12700">
            <a:solidFill>
              <a:srgbClr val="B9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4443959" y="2175920"/>
            <a:ext cx="3315942" cy="2891987"/>
          </a:xfrm>
          <a:prstGeom prst="rect">
            <a:avLst/>
          </a:prstGeom>
          <a:noFill/>
          <a:ln w="12700">
            <a:solidFill>
              <a:srgbClr val="B9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십자형 52"/>
          <p:cNvSpPr/>
          <p:nvPr/>
        </p:nvSpPr>
        <p:spPr>
          <a:xfrm>
            <a:off x="7850597" y="3519845"/>
            <a:ext cx="392434" cy="392434"/>
          </a:xfrm>
          <a:prstGeom prst="plus">
            <a:avLst>
              <a:gd name="adj" fmla="val 4037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4873068" y="2349527"/>
            <a:ext cx="2457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시계열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데이터 특성 활용</a:t>
            </a:r>
            <a:endParaRPr lang="ko-KR" altLang="en-US" dirty="0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35175" y="2889851"/>
            <a:ext cx="1921651" cy="196140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49F0902-C1D8-4094-B4B1-BDD5C1DAB97A}"/>
              </a:ext>
            </a:extLst>
          </p:cNvPr>
          <p:cNvSpPr/>
          <p:nvPr/>
        </p:nvSpPr>
        <p:spPr>
          <a:xfrm>
            <a:off x="4608339" y="5436297"/>
            <a:ext cx="31133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가지 요소를 반영할 수 있는 변수 필요</a:t>
            </a:r>
            <a:endParaRPr lang="ko-KR" altLang="en-US" sz="1200" dirty="0"/>
          </a:p>
        </p:txBody>
      </p:sp>
      <p:pic>
        <p:nvPicPr>
          <p:cNvPr id="17519" name="Picture 111">
            <a:extLst>
              <a:ext uri="{FF2B5EF4-FFF2-40B4-BE49-F238E27FC236}">
                <a16:creationId xmlns:a16="http://schemas.microsoft.com/office/drawing/2014/main" id="{83FA82AC-0398-24BE-07EA-C7A4B7B63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719" y="3012569"/>
            <a:ext cx="13970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3211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1637</TotalTime>
  <Words>1511</Words>
  <Application>Microsoft Office PowerPoint</Application>
  <PresentationFormat>와이드스크린</PresentationFormat>
  <Paragraphs>459</Paragraphs>
  <Slides>31</Slides>
  <Notes>16</Notes>
  <HiddenSlides>0</HiddenSlides>
  <MMClips>0</MMClips>
  <ScaleCrop>false</ScaleCrop>
  <HeadingPairs>
    <vt:vector size="8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3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8" baseType="lpstr">
      <vt:lpstr>나눔스퀘어</vt:lpstr>
      <vt:lpstr>나눔스퀘어OTF</vt:lpstr>
      <vt:lpstr>맑은 고딕</vt:lpstr>
      <vt:lpstr>Calibri</vt:lpstr>
      <vt:lpstr>Wingdings</vt:lpstr>
      <vt:lpstr>나눔스퀘어 ExtraBold</vt:lpstr>
      <vt:lpstr>나눔스퀘어OTF Bold</vt:lpstr>
      <vt:lpstr>나눔스퀘어 Bold</vt:lpstr>
      <vt:lpstr>나눔스퀘어OTF ExtraBold</vt:lpstr>
      <vt:lpstr>Arial</vt:lpstr>
      <vt:lpstr>나눔스퀘어라운드 Bold</vt:lpstr>
      <vt:lpstr>Nanum Gothic Regular Bold</vt:lpstr>
      <vt:lpstr>맑은 고딕</vt:lpstr>
      <vt:lpstr>디자인 사용자 지정</vt:lpstr>
      <vt:lpstr>Office Theme</vt:lpstr>
      <vt:lpstr>1_디자인 사용자 지정</vt:lpstr>
      <vt:lpstr>think-cell Slide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rkd2016@gmail.com</cp:lastModifiedBy>
  <cp:revision>228</cp:revision>
  <dcterms:created xsi:type="dcterms:W3CDTF">2022-09-01T14:01:17Z</dcterms:created>
  <dcterms:modified xsi:type="dcterms:W3CDTF">2022-09-18T13:13:11Z</dcterms:modified>
</cp:coreProperties>
</file>